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7"/>
  </p:notesMasterIdLst>
  <p:sldIdLst>
    <p:sldId id="256" r:id="rId2"/>
    <p:sldId id="337" r:id="rId3"/>
    <p:sldId id="257" r:id="rId4"/>
    <p:sldId id="342" r:id="rId5"/>
    <p:sldId id="320" r:id="rId6"/>
    <p:sldId id="258" r:id="rId7"/>
    <p:sldId id="259" r:id="rId8"/>
    <p:sldId id="343" r:id="rId9"/>
    <p:sldId id="344" r:id="rId10"/>
    <p:sldId id="345" r:id="rId11"/>
    <p:sldId id="346" r:id="rId12"/>
    <p:sldId id="347" r:id="rId13"/>
    <p:sldId id="348" r:id="rId14"/>
    <p:sldId id="349" r:id="rId15"/>
    <p:sldId id="335" r:id="rId16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97" d="100"/>
          <a:sy n="97" d="100"/>
        </p:scale>
        <p:origin x="-67" y="-2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08D3A-4037-444F-8F07-53612F793CDF}" type="datetimeFigureOut">
              <a:rPr lang="en-US" smtClean="0"/>
              <a:t>3/20/2018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8236A0-7064-4318-BD3C-E2F01BC0E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259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0C9C8-FABB-483D-8520-8A9B6C51A26A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 Squared Tax PLLC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FEF6-80A6-4F1F-8780-26562767544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E697B-57E3-4B95-AF6B-A8F8DFE73CD4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 Squared Tax PLLC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FEF6-80A6-4F1F-8780-26562767544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C2FB-2F47-4C58-B1EA-B26753BB9D3C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 Squared Tax PLLC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FEF6-80A6-4F1F-8780-26562767544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AC971-3E39-446B-9933-895075117FF6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 Squared Tax PLLC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FEF6-80A6-4F1F-8780-26562767544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E87B-46D6-4F88-B0FE-B5E64B00DCC8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 Squared Tax PLLC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FEF6-80A6-4F1F-8780-26562767544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1542-666F-471C-92A4-95827087AC9E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 Squared Tax PLLC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FEF6-80A6-4F1F-8780-26562767544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E71B7-F85B-4A79-BF8D-1BF889A42D7B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 Squared Tax PLLC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FEF6-80A6-4F1F-8780-26562767544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3578-75B0-408A-A4F7-5891E60D60C6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 Squared Tax PLLC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FEF6-80A6-4F1F-8780-26562767544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FAEB-2BB5-4A28-B6A6-000C2DD4B4CD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M Squared Tax PLLC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FEF6-80A6-4F1F-8780-26562767544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F9AC8773-B203-4ED0-8395-9EEF00B50B17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 Squared Tax PLLC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C8FEF6-80A6-4F1F-8780-26562767544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8FB8F-06A2-4350-92EC-BDF71C6FEFD7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 Squared Tax PLLC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FEF6-80A6-4F1F-8780-26562767544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695A374-D102-47BD-A2B3-68E59E9973A3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M Squared Tax PLLC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CC8FEF6-80A6-4F1F-8780-26562767544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17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705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93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81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982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845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87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895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moses@msquaredtax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oses@msquaredtax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2496312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Foreign Real Estate Investment under TCJA</a:t>
            </a:r>
            <a:br>
              <a:rPr lang="en-US" sz="4400" dirty="0"/>
            </a:br>
            <a:r>
              <a:rPr lang="zh-CN" altLang="en-US" sz="2400" dirty="0"/>
              <a:t>在减税和就业方案生效后的外</a:t>
            </a:r>
            <a:r>
              <a:rPr lang="zh-CN" altLang="en-US" sz="2400" dirty="0" smtClean="0"/>
              <a:t>国人在美国房</a:t>
            </a:r>
            <a:r>
              <a:rPr lang="zh-CN" altLang="en-US" sz="2400" dirty="0"/>
              <a:t>地产投资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397566"/>
            <a:ext cx="6858000" cy="1655762"/>
          </a:xfrm>
        </p:spPr>
        <p:txBody>
          <a:bodyPr>
            <a:normAutofit/>
          </a:bodyPr>
          <a:lstStyle/>
          <a:p>
            <a:r>
              <a:rPr lang="en-US" sz="2000" dirty="0"/>
              <a:t>Moses Man, CPA</a:t>
            </a:r>
          </a:p>
          <a:p>
            <a:r>
              <a:rPr lang="en-US" sz="2000" dirty="0"/>
              <a:t>M Squared Tax PLLC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Foreign </a:t>
            </a:r>
            <a:r>
              <a:rPr lang="en-US" sz="3200" dirty="0" smtClean="0"/>
              <a:t>Corporation </a:t>
            </a:r>
            <a:r>
              <a:rPr lang="zh-CN" altLang="en-US" sz="2400" dirty="0" smtClean="0"/>
              <a:t>外国公司</a:t>
            </a:r>
            <a:endParaRPr lang="en-US" altLang="en-US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 Squared Tax PLLC  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794760" y="1965573"/>
            <a:ext cx="4572000" cy="42957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US Tax </a:t>
            </a:r>
            <a:r>
              <a:rPr lang="en-US" sz="2400" dirty="0" smtClean="0"/>
              <a:t>Consequences</a:t>
            </a:r>
            <a:r>
              <a:rPr lang="zh-CN" altLang="en-US" sz="1900" dirty="0"/>
              <a:t>美国税收后果</a:t>
            </a:r>
            <a:endParaRPr lang="en-US" sz="2400" dirty="0"/>
          </a:p>
          <a:p>
            <a:pPr marL="0" indent="0">
              <a:buNone/>
            </a:pPr>
            <a:r>
              <a:rPr lang="en-US" sz="1800" u="sng" dirty="0" smtClean="0"/>
              <a:t>Acquisition </a:t>
            </a:r>
            <a:r>
              <a:rPr lang="zh-CN" altLang="en-US" sz="1500" u="sng" dirty="0" smtClean="0"/>
              <a:t>购入</a:t>
            </a:r>
            <a:endParaRPr lang="en-US" sz="1800" u="sng" dirty="0"/>
          </a:p>
          <a:p>
            <a:pPr lvl="1"/>
            <a:r>
              <a:rPr lang="en-US" sz="1200" dirty="0"/>
              <a:t>Takes title in the foreign corporation’s name </a:t>
            </a:r>
            <a:r>
              <a:rPr lang="zh-CN" altLang="en-US" sz="900" dirty="0"/>
              <a:t>以外国公司的名义获</a:t>
            </a:r>
            <a:r>
              <a:rPr lang="zh-CN" altLang="en-US" sz="900" dirty="0" smtClean="0"/>
              <a:t>得产权</a:t>
            </a:r>
            <a:endParaRPr lang="en-US" sz="900" dirty="0"/>
          </a:p>
          <a:p>
            <a:pPr marL="0" indent="0">
              <a:buNone/>
            </a:pPr>
            <a:r>
              <a:rPr lang="en-US" sz="1800" u="sng" dirty="0" smtClean="0"/>
              <a:t>Operation </a:t>
            </a:r>
            <a:r>
              <a:rPr lang="zh-CN" altLang="en-US" sz="1500" u="sng" dirty="0" smtClean="0"/>
              <a:t>经营</a:t>
            </a:r>
            <a:endParaRPr lang="en-US" sz="1800" u="sng" dirty="0"/>
          </a:p>
          <a:p>
            <a:pPr lvl="1">
              <a:lnSpc>
                <a:spcPct val="110000"/>
              </a:lnSpc>
            </a:pPr>
            <a:r>
              <a:rPr lang="en-US" sz="1200" dirty="0"/>
              <a:t>Gross rental income taxable at 30% via withholding by lessee, OR:</a:t>
            </a:r>
            <a:r>
              <a:rPr lang="zh-CN" altLang="en-US" sz="900" dirty="0"/>
              <a:t>总租金收入通过承租</a:t>
            </a:r>
            <a:r>
              <a:rPr lang="zh-CN" altLang="en-US" sz="900" dirty="0" smtClean="0"/>
              <a:t>人按</a:t>
            </a:r>
            <a:r>
              <a:rPr lang="en-US" altLang="zh-CN" sz="900" dirty="0" smtClean="0"/>
              <a:t>30%</a:t>
            </a:r>
            <a:r>
              <a:rPr lang="zh-CN" altLang="en-US" sz="900" dirty="0" smtClean="0"/>
              <a:t>预扣税金</a:t>
            </a:r>
            <a:endParaRPr lang="en-US" sz="900" dirty="0"/>
          </a:p>
          <a:p>
            <a:pPr lvl="1"/>
            <a:r>
              <a:rPr lang="en-US" sz="1200" dirty="0"/>
              <a:t>Net rental income taxable at graduated rates up to 21% </a:t>
            </a:r>
            <a:r>
              <a:rPr lang="zh-CN" altLang="en-US" sz="900" dirty="0"/>
              <a:t>净租金收</a:t>
            </a:r>
            <a:r>
              <a:rPr lang="zh-CN" altLang="en-US" sz="900" dirty="0" smtClean="0"/>
              <a:t>入按最高</a:t>
            </a:r>
            <a:r>
              <a:rPr lang="en-US" altLang="zh-CN" sz="900" dirty="0" smtClean="0"/>
              <a:t>21%</a:t>
            </a:r>
            <a:r>
              <a:rPr lang="zh-CN" altLang="en-US" sz="900" dirty="0" smtClean="0"/>
              <a:t>累进税率纳税</a:t>
            </a:r>
            <a:endParaRPr lang="en-US" sz="900" dirty="0"/>
          </a:p>
          <a:p>
            <a:pPr lvl="1"/>
            <a:r>
              <a:rPr lang="en-US" sz="1200" dirty="0"/>
              <a:t>Branch profits tax applies at 30%  </a:t>
            </a:r>
            <a:r>
              <a:rPr lang="zh-CN" altLang="en-US" sz="900" dirty="0" smtClean="0"/>
              <a:t>分公司利润按</a:t>
            </a:r>
            <a:r>
              <a:rPr lang="en-US" altLang="zh-CN" sz="900" dirty="0" smtClean="0"/>
              <a:t>30%</a:t>
            </a:r>
            <a:r>
              <a:rPr lang="zh-CN" altLang="en-US" sz="900" dirty="0" smtClean="0"/>
              <a:t>纳税</a:t>
            </a:r>
            <a:endParaRPr lang="en-US" sz="900" dirty="0"/>
          </a:p>
          <a:p>
            <a:pPr lvl="1">
              <a:lnSpc>
                <a:spcPct val="110000"/>
              </a:lnSpc>
            </a:pPr>
            <a:r>
              <a:rPr lang="en-US" sz="1200" dirty="0"/>
              <a:t>Annual tax return for foreign corporation (Form 1120-F) </a:t>
            </a:r>
            <a:r>
              <a:rPr lang="zh-CN" altLang="en-US" sz="900" dirty="0"/>
              <a:t>外国公司年度纳税申报</a:t>
            </a:r>
            <a:r>
              <a:rPr lang="zh-CN" altLang="en-US" sz="900" dirty="0" smtClean="0"/>
              <a:t>表 （</a:t>
            </a:r>
            <a:r>
              <a:rPr lang="en-US" altLang="zh-CN" sz="900" dirty="0" smtClean="0"/>
              <a:t>1120-F</a:t>
            </a:r>
            <a:r>
              <a:rPr lang="zh-CN" altLang="en-US" sz="900" dirty="0" smtClean="0"/>
              <a:t>表）</a:t>
            </a:r>
            <a:endParaRPr lang="en-US" sz="900" dirty="0"/>
          </a:p>
          <a:p>
            <a:pPr marL="0" indent="0">
              <a:buNone/>
            </a:pPr>
            <a:r>
              <a:rPr lang="en-US" sz="1800" u="sng" dirty="0" smtClean="0"/>
              <a:t>Sale </a:t>
            </a:r>
            <a:r>
              <a:rPr lang="zh-CN" altLang="en-US" sz="1700" u="sng" dirty="0"/>
              <a:t>出</a:t>
            </a:r>
            <a:r>
              <a:rPr lang="zh-CN" altLang="en-US" sz="1700" u="sng" dirty="0" smtClean="0"/>
              <a:t>售</a:t>
            </a:r>
            <a:endParaRPr lang="en-US" sz="1800" u="sng" dirty="0"/>
          </a:p>
          <a:p>
            <a:pPr lvl="1"/>
            <a:r>
              <a:rPr lang="en-US" sz="1200" dirty="0"/>
              <a:t>FIRPTA withholding at 15% </a:t>
            </a:r>
            <a:r>
              <a:rPr lang="zh-CN" altLang="en-US" sz="900" dirty="0" smtClean="0"/>
              <a:t>根</a:t>
            </a:r>
            <a:r>
              <a:rPr lang="zh-CN" altLang="en-US" sz="900" dirty="0"/>
              <a:t>据外国人投资房地产税法案预预</a:t>
            </a:r>
            <a:r>
              <a:rPr lang="zh-CN" altLang="en-US" sz="900" dirty="0" smtClean="0"/>
              <a:t>提税率</a:t>
            </a:r>
            <a:r>
              <a:rPr lang="en-US" altLang="zh-CN" sz="900" dirty="0" smtClean="0"/>
              <a:t>15</a:t>
            </a:r>
            <a:r>
              <a:rPr lang="en-US" altLang="zh-CN" sz="900" dirty="0"/>
              <a:t>%</a:t>
            </a:r>
            <a:endParaRPr lang="en-US" sz="900" dirty="0"/>
          </a:p>
          <a:p>
            <a:pPr lvl="1"/>
            <a:r>
              <a:rPr lang="en-US" sz="1200" dirty="0"/>
              <a:t>Gain on sale taxable at 21% </a:t>
            </a:r>
            <a:r>
              <a:rPr lang="zh-CN" altLang="en-US" sz="900" dirty="0" smtClean="0"/>
              <a:t>销售获利按</a:t>
            </a:r>
            <a:r>
              <a:rPr lang="en-US" altLang="zh-CN" sz="900" dirty="0" smtClean="0"/>
              <a:t>21%</a:t>
            </a:r>
            <a:r>
              <a:rPr lang="zh-CN" altLang="en-US" sz="900" dirty="0"/>
              <a:t>征</a:t>
            </a:r>
            <a:r>
              <a:rPr lang="zh-CN" altLang="en-US" sz="900" dirty="0" smtClean="0"/>
              <a:t>税</a:t>
            </a:r>
            <a:endParaRPr lang="en-US" sz="900" dirty="0"/>
          </a:p>
          <a:p>
            <a:pPr lvl="1"/>
            <a:endParaRPr lang="en-US" sz="1200" dirty="0"/>
          </a:p>
          <a:p>
            <a:pPr marL="0" indent="0">
              <a:buNone/>
            </a:pPr>
            <a:r>
              <a:rPr lang="en-US" sz="1800" u="sng" dirty="0"/>
              <a:t>Gift / Estate </a:t>
            </a:r>
            <a:r>
              <a:rPr lang="en-US" sz="1800" u="sng" dirty="0" smtClean="0"/>
              <a:t>Tax </a:t>
            </a:r>
            <a:r>
              <a:rPr lang="zh-CN" altLang="en-US" sz="1500" u="sng" dirty="0"/>
              <a:t>赠与</a:t>
            </a:r>
            <a:r>
              <a:rPr lang="en-US" altLang="zh-CN" sz="1500" u="sng" dirty="0" smtClean="0"/>
              <a:t>/</a:t>
            </a:r>
            <a:r>
              <a:rPr lang="zh-CN" altLang="en-US" sz="1500" u="sng" dirty="0" smtClean="0"/>
              <a:t>遗产税</a:t>
            </a:r>
            <a:endParaRPr lang="en-US" sz="1800" u="sng" dirty="0"/>
          </a:p>
          <a:p>
            <a:pPr lvl="1"/>
            <a:r>
              <a:rPr lang="en-US" sz="1200" dirty="0"/>
              <a:t>No US estate tax </a:t>
            </a:r>
            <a:r>
              <a:rPr lang="zh-CN" altLang="en-US" sz="900" dirty="0"/>
              <a:t>没有美国遗产税</a:t>
            </a:r>
            <a:endParaRPr lang="en-US" sz="900" dirty="0"/>
          </a:p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219200" y="1935799"/>
            <a:ext cx="1600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Foreign </a:t>
            </a:r>
            <a:r>
              <a:rPr lang="en-US" dirty="0" smtClean="0"/>
              <a:t>Individual</a:t>
            </a:r>
          </a:p>
          <a:p>
            <a:pPr algn="ctr"/>
            <a:r>
              <a:rPr lang="zh-CN" altLang="en-US" sz="1400" dirty="0"/>
              <a:t>外</a:t>
            </a:r>
            <a:r>
              <a:rPr lang="zh-CN" altLang="en-US" sz="1400" dirty="0" smtClean="0"/>
              <a:t>国个人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181100" y="4876643"/>
            <a:ext cx="1676400" cy="1295400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US Real </a:t>
            </a:r>
            <a:r>
              <a:rPr lang="en-US" dirty="0" smtClean="0">
                <a:solidFill>
                  <a:schemeClr val="tx1"/>
                </a:solidFill>
              </a:rPr>
              <a:t>Estate</a:t>
            </a:r>
          </a:p>
          <a:p>
            <a:pPr algn="ctr"/>
            <a:r>
              <a:rPr lang="zh-CN" altLang="en-US" sz="1400" dirty="0">
                <a:solidFill>
                  <a:schemeClr val="tx1"/>
                </a:solidFill>
              </a:rPr>
              <a:t>美</a:t>
            </a:r>
            <a:r>
              <a:rPr lang="zh-CN" altLang="en-US" sz="1400" dirty="0" smtClean="0">
                <a:solidFill>
                  <a:schemeClr val="tx1"/>
                </a:solidFill>
              </a:rPr>
              <a:t>国房地产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>
            <a:stCxn id="9" idx="4"/>
            <a:endCxn id="10" idx="0"/>
          </p:cNvCxnSpPr>
          <p:nvPr/>
        </p:nvCxnSpPr>
        <p:spPr>
          <a:xfrm>
            <a:off x="2019300" y="2773999"/>
            <a:ext cx="0" cy="2102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181100" y="3330021"/>
            <a:ext cx="1676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Foreign </a:t>
            </a:r>
            <a:r>
              <a:rPr lang="en-US" dirty="0" smtClean="0"/>
              <a:t>Corporation</a:t>
            </a:r>
          </a:p>
          <a:p>
            <a:pPr algn="ctr"/>
            <a:r>
              <a:rPr lang="zh-CN" altLang="en-US" sz="1400" dirty="0"/>
              <a:t>外</a:t>
            </a:r>
            <a:r>
              <a:rPr lang="zh-CN" altLang="en-US" sz="1400" dirty="0" smtClean="0"/>
              <a:t>国公司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Double Layer </a:t>
            </a:r>
            <a:r>
              <a:rPr lang="en-US" sz="3200" dirty="0" smtClean="0"/>
              <a:t>Structure </a:t>
            </a:r>
            <a:r>
              <a:rPr lang="zh-CN" altLang="en-US" sz="2400" dirty="0" smtClean="0"/>
              <a:t>双层结构</a:t>
            </a:r>
            <a:endParaRPr lang="en-US" altLang="en-US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 Squared Tax PLLC  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794760" y="1965573"/>
            <a:ext cx="4572000" cy="42957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/>
              <a:t>US Tax </a:t>
            </a:r>
            <a:r>
              <a:rPr lang="en-US" sz="2400" dirty="0" smtClean="0"/>
              <a:t>Consequences </a:t>
            </a:r>
            <a:r>
              <a:rPr lang="zh-CN" altLang="en-US" sz="1900" dirty="0" smtClean="0"/>
              <a:t>美</a:t>
            </a:r>
            <a:r>
              <a:rPr lang="zh-CN" altLang="en-US" sz="1900" dirty="0"/>
              <a:t>国税收后果</a:t>
            </a:r>
            <a:endParaRPr lang="en-US" sz="2400" dirty="0"/>
          </a:p>
          <a:p>
            <a:pPr marL="0" indent="0">
              <a:buNone/>
            </a:pPr>
            <a:r>
              <a:rPr lang="en-US" sz="1800" u="sng" dirty="0" smtClean="0"/>
              <a:t>Acquisition </a:t>
            </a:r>
            <a:r>
              <a:rPr lang="zh-CN" altLang="en-US" sz="1500" u="sng" dirty="0" smtClean="0"/>
              <a:t>购入</a:t>
            </a:r>
            <a:endParaRPr lang="en-US" sz="1800" u="sng" dirty="0"/>
          </a:p>
          <a:p>
            <a:pPr lvl="1"/>
            <a:r>
              <a:rPr lang="en-US" sz="1200" dirty="0"/>
              <a:t>Takes title in the US corporation’s name </a:t>
            </a:r>
            <a:r>
              <a:rPr lang="zh-CN" altLang="en-US" sz="900" dirty="0"/>
              <a:t>以美国公司名称获</a:t>
            </a:r>
            <a:r>
              <a:rPr lang="zh-CN" altLang="en-US" sz="900" dirty="0" smtClean="0"/>
              <a:t>得产权</a:t>
            </a:r>
            <a:r>
              <a:rPr lang="en-US" sz="900" dirty="0" smtClean="0"/>
              <a:t> </a:t>
            </a:r>
            <a:endParaRPr lang="en-US" sz="900" dirty="0"/>
          </a:p>
          <a:p>
            <a:pPr lvl="1"/>
            <a:r>
              <a:rPr lang="en-US" sz="1200" dirty="0"/>
              <a:t>More expensive to set up </a:t>
            </a:r>
            <a:r>
              <a:rPr lang="zh-CN" altLang="en-US" sz="900" dirty="0"/>
              <a:t>更昂贵的设置</a:t>
            </a:r>
            <a:endParaRPr lang="en-US" sz="900" dirty="0"/>
          </a:p>
          <a:p>
            <a:pPr marL="0" indent="0">
              <a:buNone/>
            </a:pPr>
            <a:r>
              <a:rPr lang="en-US" sz="1800" u="sng" dirty="0" smtClean="0"/>
              <a:t>Operation </a:t>
            </a:r>
            <a:r>
              <a:rPr lang="zh-CN" altLang="en-US" sz="1500" u="sng" dirty="0" smtClean="0"/>
              <a:t>经营</a:t>
            </a:r>
            <a:endParaRPr lang="en-US" sz="1800" u="sng" dirty="0"/>
          </a:p>
          <a:p>
            <a:pPr lvl="1">
              <a:lnSpc>
                <a:spcPct val="110000"/>
              </a:lnSpc>
            </a:pPr>
            <a:r>
              <a:rPr lang="en-US" sz="1200" dirty="0"/>
              <a:t>Net rental income taxable at graduated rates up to </a:t>
            </a:r>
            <a:r>
              <a:rPr lang="en-US" sz="1200" dirty="0" smtClean="0"/>
              <a:t>21% </a:t>
            </a:r>
            <a:r>
              <a:rPr lang="zh-CN" altLang="en-US" sz="900" dirty="0" smtClean="0"/>
              <a:t>净</a:t>
            </a:r>
            <a:r>
              <a:rPr lang="zh-CN" altLang="en-US" sz="900" dirty="0"/>
              <a:t>租金收入按最高</a:t>
            </a:r>
            <a:r>
              <a:rPr lang="en-US" altLang="zh-CN" sz="900" dirty="0"/>
              <a:t>21%</a:t>
            </a:r>
            <a:r>
              <a:rPr lang="zh-CN" altLang="en-US" sz="900" dirty="0"/>
              <a:t>累进税率纳税</a:t>
            </a:r>
            <a:endParaRPr lang="en-US" sz="900" dirty="0"/>
          </a:p>
          <a:p>
            <a:pPr lvl="1">
              <a:lnSpc>
                <a:spcPct val="110000"/>
              </a:lnSpc>
            </a:pPr>
            <a:r>
              <a:rPr lang="en-US" sz="1200" dirty="0"/>
              <a:t>Annual tax return for US corporation (Form 1120) </a:t>
            </a:r>
            <a:r>
              <a:rPr lang="zh-CN" altLang="en-US" sz="900" dirty="0"/>
              <a:t>美国公司的年度纳税申报</a:t>
            </a:r>
            <a:r>
              <a:rPr lang="zh-CN" altLang="en-US" sz="900" dirty="0" smtClean="0"/>
              <a:t>表 （</a:t>
            </a:r>
            <a:r>
              <a:rPr lang="en-US" altLang="zh-CN" sz="900" dirty="0" smtClean="0"/>
              <a:t>1120</a:t>
            </a:r>
            <a:r>
              <a:rPr lang="zh-CN" altLang="en-US" sz="900" dirty="0" smtClean="0"/>
              <a:t>表）</a:t>
            </a:r>
            <a:endParaRPr lang="en-US" sz="900" dirty="0"/>
          </a:p>
          <a:p>
            <a:pPr lvl="1">
              <a:lnSpc>
                <a:spcPct val="110000"/>
              </a:lnSpc>
            </a:pPr>
            <a:r>
              <a:rPr lang="en-US" sz="1200" dirty="0"/>
              <a:t>Possible double taxation on distribution from US Corp to Foreign Corp (solution:  sell property and liquidate) </a:t>
            </a:r>
            <a:r>
              <a:rPr lang="zh-CN" altLang="en-US" sz="900" dirty="0"/>
              <a:t>美国公司向外国公司分配可能会产生双重征税（解决办法：出售财产并清算）</a:t>
            </a:r>
            <a:endParaRPr lang="en-US" sz="900" dirty="0"/>
          </a:p>
          <a:p>
            <a:pPr marL="0" indent="0">
              <a:buNone/>
            </a:pPr>
            <a:r>
              <a:rPr lang="en-US" sz="1800" u="sng" dirty="0" smtClean="0"/>
              <a:t>Sale </a:t>
            </a:r>
            <a:r>
              <a:rPr lang="zh-CN" altLang="en-US" sz="1500" u="sng" dirty="0"/>
              <a:t>出</a:t>
            </a:r>
            <a:r>
              <a:rPr lang="zh-CN" altLang="en-US" sz="1500" u="sng" dirty="0" smtClean="0"/>
              <a:t>售</a:t>
            </a:r>
            <a:endParaRPr lang="en-US" sz="1800" u="sng" dirty="0"/>
          </a:p>
          <a:p>
            <a:pPr lvl="1">
              <a:lnSpc>
                <a:spcPct val="120000"/>
              </a:lnSpc>
            </a:pPr>
            <a:r>
              <a:rPr lang="en-US" sz="1200" dirty="0"/>
              <a:t>No FIRPTA withholding on sale of property by corporation, there may be FIRPTA withholding on sale of corporation stocks </a:t>
            </a:r>
            <a:r>
              <a:rPr lang="zh-CN" altLang="en-US" sz="900" dirty="0" smtClean="0"/>
              <a:t>出</a:t>
            </a:r>
            <a:r>
              <a:rPr lang="zh-CN" altLang="en-US" sz="900" dirty="0"/>
              <a:t>售公司财产没</a:t>
            </a:r>
            <a:r>
              <a:rPr lang="zh-CN" altLang="en-US" sz="900" dirty="0" smtClean="0"/>
              <a:t>有外</a:t>
            </a:r>
            <a:r>
              <a:rPr lang="zh-CN" altLang="en-US" sz="900" dirty="0"/>
              <a:t>国人投资房地产</a:t>
            </a:r>
            <a:r>
              <a:rPr lang="zh-CN" altLang="en-US" sz="900" dirty="0" smtClean="0"/>
              <a:t>税</a:t>
            </a:r>
            <a:r>
              <a:rPr lang="zh-CN" altLang="en-US" sz="900" dirty="0" smtClean="0"/>
              <a:t>预</a:t>
            </a:r>
            <a:r>
              <a:rPr lang="zh-CN" altLang="en-US" sz="900" dirty="0"/>
              <a:t>提税金，出售公司股票可能会</a:t>
            </a:r>
            <a:r>
              <a:rPr lang="zh-CN" altLang="en-US" sz="900" dirty="0" smtClean="0"/>
              <a:t>有</a:t>
            </a:r>
            <a:r>
              <a:rPr lang="zh-CN" altLang="en-US" sz="900" dirty="0" smtClean="0"/>
              <a:t>外</a:t>
            </a:r>
            <a:r>
              <a:rPr lang="zh-CN" altLang="en-US" sz="900" dirty="0"/>
              <a:t>国人投资房地产</a:t>
            </a:r>
            <a:r>
              <a:rPr lang="zh-CN" altLang="en-US" sz="900" dirty="0" smtClean="0"/>
              <a:t>税预</a:t>
            </a:r>
            <a:r>
              <a:rPr lang="zh-CN" altLang="en-US" sz="900" dirty="0"/>
              <a:t>提税金</a:t>
            </a:r>
            <a:endParaRPr lang="en-US" sz="900" dirty="0"/>
          </a:p>
          <a:p>
            <a:pPr lvl="1"/>
            <a:r>
              <a:rPr lang="en-US" sz="1200" dirty="0" smtClean="0"/>
              <a:t>Gain on sale taxable at 21%  </a:t>
            </a:r>
            <a:r>
              <a:rPr lang="zh-CN" altLang="en-US" sz="900" dirty="0" smtClean="0"/>
              <a:t>销</a:t>
            </a:r>
            <a:r>
              <a:rPr lang="zh-CN" altLang="en-US" sz="900" dirty="0"/>
              <a:t>售获利按</a:t>
            </a:r>
            <a:r>
              <a:rPr lang="en-US" altLang="zh-CN" sz="900" dirty="0"/>
              <a:t>21% </a:t>
            </a:r>
            <a:r>
              <a:rPr lang="zh-CN" altLang="en-US" sz="900" dirty="0"/>
              <a:t>征税</a:t>
            </a:r>
            <a:endParaRPr lang="en-US" sz="900" dirty="0"/>
          </a:p>
          <a:p>
            <a:pPr marL="0" indent="0">
              <a:buNone/>
            </a:pPr>
            <a:r>
              <a:rPr lang="en-US" sz="1800" u="sng" dirty="0" smtClean="0"/>
              <a:t>Gift </a:t>
            </a:r>
            <a:r>
              <a:rPr lang="en-US" sz="1800" u="sng" dirty="0"/>
              <a:t>/ Estate </a:t>
            </a:r>
            <a:r>
              <a:rPr lang="en-US" sz="1800" u="sng" dirty="0" smtClean="0"/>
              <a:t>Tax </a:t>
            </a:r>
            <a:r>
              <a:rPr lang="zh-CN" altLang="en-US" sz="1500" u="sng" dirty="0"/>
              <a:t>赠与</a:t>
            </a:r>
            <a:r>
              <a:rPr lang="en-US" altLang="zh-CN" sz="1500" u="sng" dirty="0" smtClean="0"/>
              <a:t>/</a:t>
            </a:r>
            <a:r>
              <a:rPr lang="zh-CN" altLang="en-US" sz="1500" u="sng" dirty="0" smtClean="0"/>
              <a:t>遗产税</a:t>
            </a:r>
            <a:endParaRPr lang="en-US" sz="1800" u="sng" dirty="0"/>
          </a:p>
          <a:p>
            <a:pPr lvl="1"/>
            <a:r>
              <a:rPr lang="en-US" sz="1200" dirty="0"/>
              <a:t>No estate tax </a:t>
            </a:r>
            <a:r>
              <a:rPr lang="zh-CN" altLang="en-US" sz="900" dirty="0"/>
              <a:t>没有遗产税</a:t>
            </a:r>
            <a:endParaRPr lang="en-US" sz="900" dirty="0"/>
          </a:p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343332" y="1965573"/>
            <a:ext cx="1066800" cy="4881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Foreign </a:t>
            </a:r>
            <a:r>
              <a:rPr lang="en-US" sz="1050" dirty="0" smtClean="0"/>
              <a:t>Individual</a:t>
            </a:r>
          </a:p>
          <a:p>
            <a:pPr algn="ctr"/>
            <a:r>
              <a:rPr lang="zh-CN" altLang="en-US" sz="1000" dirty="0"/>
              <a:t>外</a:t>
            </a:r>
            <a:r>
              <a:rPr lang="zh-CN" altLang="en-US" sz="1000" dirty="0" smtClean="0"/>
              <a:t>国个人</a:t>
            </a:r>
            <a:endParaRPr lang="en-US" sz="1050" dirty="0"/>
          </a:p>
        </p:txBody>
      </p:sp>
      <p:sp>
        <p:nvSpPr>
          <p:cNvPr id="13" name="Rectangle 12"/>
          <p:cNvSpPr/>
          <p:nvPr/>
        </p:nvSpPr>
        <p:spPr>
          <a:xfrm>
            <a:off x="1305232" y="5097349"/>
            <a:ext cx="1117600" cy="754423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US Real </a:t>
            </a:r>
            <a:r>
              <a:rPr lang="en-US" sz="1050" dirty="0" smtClean="0">
                <a:solidFill>
                  <a:schemeClr val="tx1"/>
                </a:solidFill>
              </a:rPr>
              <a:t>Estate</a:t>
            </a:r>
          </a:p>
          <a:p>
            <a:pPr algn="ctr"/>
            <a:r>
              <a:rPr lang="zh-CN" altLang="en-US" sz="1000" dirty="0">
                <a:solidFill>
                  <a:schemeClr val="tx1"/>
                </a:solidFill>
              </a:rPr>
              <a:t>美</a:t>
            </a:r>
            <a:r>
              <a:rPr lang="zh-CN" altLang="en-US" sz="1000" dirty="0" smtClean="0">
                <a:solidFill>
                  <a:schemeClr val="tx1"/>
                </a:solidFill>
              </a:rPr>
              <a:t>国房地产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>
            <a:stCxn id="12" idx="4"/>
            <a:endCxn id="13" idx="0"/>
          </p:cNvCxnSpPr>
          <p:nvPr/>
        </p:nvCxnSpPr>
        <p:spPr>
          <a:xfrm flipH="1">
            <a:off x="1864032" y="2453729"/>
            <a:ext cx="12700" cy="26436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305232" y="2971477"/>
            <a:ext cx="1117600" cy="5769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Foreign </a:t>
            </a:r>
            <a:r>
              <a:rPr lang="en-US" sz="1050" dirty="0" smtClean="0"/>
              <a:t>Corporation</a:t>
            </a:r>
          </a:p>
          <a:p>
            <a:pPr algn="ctr"/>
            <a:r>
              <a:rPr lang="zh-CN" altLang="en-US" sz="1000" dirty="0"/>
              <a:t>外</a:t>
            </a:r>
            <a:r>
              <a:rPr lang="zh-CN" altLang="en-US" sz="1000" dirty="0" smtClean="0"/>
              <a:t>国公司</a:t>
            </a:r>
            <a:endParaRPr lang="en-US" sz="1050" dirty="0"/>
          </a:p>
        </p:txBody>
      </p:sp>
      <p:sp>
        <p:nvSpPr>
          <p:cNvPr id="18" name="Rectangle 17"/>
          <p:cNvSpPr/>
          <p:nvPr/>
        </p:nvSpPr>
        <p:spPr>
          <a:xfrm>
            <a:off x="1292532" y="3987903"/>
            <a:ext cx="1117600" cy="5769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US </a:t>
            </a:r>
            <a:r>
              <a:rPr lang="en-US" sz="1050" dirty="0" smtClean="0"/>
              <a:t>Corporation</a:t>
            </a:r>
          </a:p>
          <a:p>
            <a:pPr algn="ctr"/>
            <a:r>
              <a:rPr lang="zh-CN" altLang="en-US" sz="1000" dirty="0"/>
              <a:t>美</a:t>
            </a:r>
            <a:r>
              <a:rPr lang="zh-CN" altLang="en-US" sz="1000" dirty="0" smtClean="0"/>
              <a:t>国公司</a:t>
            </a:r>
            <a:endParaRPr lang="en-US" sz="105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Foreign Partnership </a:t>
            </a:r>
            <a:r>
              <a:rPr lang="en-US" sz="3200" dirty="0" smtClean="0"/>
              <a:t>Structure </a:t>
            </a:r>
            <a:r>
              <a:rPr lang="zh-CN" altLang="en-US" sz="2400" dirty="0" smtClean="0"/>
              <a:t>外国合伙人结构</a:t>
            </a:r>
            <a:endParaRPr lang="en-US" altLang="en-US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 Squared Tax PLLC  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794760" y="1965573"/>
            <a:ext cx="4572000" cy="429577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400" dirty="0"/>
              <a:t>US Tax </a:t>
            </a:r>
            <a:r>
              <a:rPr lang="en-US" sz="2400" dirty="0" smtClean="0"/>
              <a:t>Consequences</a:t>
            </a:r>
            <a:r>
              <a:rPr lang="zh-CN" altLang="en-US" sz="1900" dirty="0"/>
              <a:t>美国税收后果</a:t>
            </a:r>
            <a:endParaRPr lang="en-US" sz="2400" dirty="0"/>
          </a:p>
          <a:p>
            <a:pPr marL="0" indent="0">
              <a:buNone/>
            </a:pPr>
            <a:r>
              <a:rPr lang="en-US" sz="1800" u="sng" dirty="0" smtClean="0"/>
              <a:t>Acquisition </a:t>
            </a:r>
            <a:r>
              <a:rPr lang="zh-CN" altLang="en-US" sz="1500" u="sng" dirty="0" smtClean="0"/>
              <a:t>购</a:t>
            </a:r>
            <a:r>
              <a:rPr lang="zh-CN" altLang="en-US" sz="1500" u="sng" dirty="0"/>
              <a:t>入</a:t>
            </a:r>
            <a:endParaRPr lang="en-US" sz="1800" u="sng" dirty="0"/>
          </a:p>
          <a:p>
            <a:pPr lvl="1"/>
            <a:r>
              <a:rPr lang="en-US" sz="1200" dirty="0"/>
              <a:t>Relatively easy to set up </a:t>
            </a:r>
            <a:r>
              <a:rPr lang="zh-CN" altLang="en-US" sz="900" dirty="0"/>
              <a:t>相对容</a:t>
            </a:r>
            <a:r>
              <a:rPr lang="zh-CN" altLang="en-US" sz="900" dirty="0" smtClean="0"/>
              <a:t>易</a:t>
            </a:r>
            <a:r>
              <a:rPr lang="zh-CN" altLang="en-US" sz="900" dirty="0"/>
              <a:t>设立</a:t>
            </a:r>
            <a:endParaRPr lang="en-US" sz="900" dirty="0"/>
          </a:p>
          <a:p>
            <a:pPr lvl="1"/>
            <a:r>
              <a:rPr lang="en-US" sz="1200" dirty="0"/>
              <a:t>Takes title in foreign partnership name </a:t>
            </a:r>
            <a:r>
              <a:rPr lang="zh-CN" altLang="en-US" sz="900" dirty="0"/>
              <a:t>以</a:t>
            </a:r>
            <a:r>
              <a:rPr lang="zh-CN" altLang="en-US" sz="900" dirty="0" smtClean="0"/>
              <a:t>外国合</a:t>
            </a:r>
            <a:r>
              <a:rPr lang="zh-CN" altLang="en-US" sz="900" dirty="0"/>
              <a:t>伙人的名义获</a:t>
            </a:r>
            <a:r>
              <a:rPr lang="zh-CN" altLang="en-US" sz="900" dirty="0" smtClean="0"/>
              <a:t>得产权</a:t>
            </a:r>
            <a:endParaRPr lang="en-US" sz="900" dirty="0"/>
          </a:p>
          <a:p>
            <a:pPr marL="0" indent="0">
              <a:buNone/>
            </a:pPr>
            <a:r>
              <a:rPr lang="en-US" sz="1800" u="sng" dirty="0" smtClean="0"/>
              <a:t>Operation </a:t>
            </a:r>
            <a:r>
              <a:rPr lang="zh-CN" altLang="en-US" sz="1500" u="sng" dirty="0" smtClean="0"/>
              <a:t>经营</a:t>
            </a:r>
            <a:endParaRPr lang="en-US" sz="1800" u="sng" dirty="0"/>
          </a:p>
          <a:p>
            <a:pPr lvl="1">
              <a:lnSpc>
                <a:spcPct val="110000"/>
              </a:lnSpc>
            </a:pPr>
            <a:r>
              <a:rPr lang="en-US" sz="1200" dirty="0"/>
              <a:t>Foreign investors must file US tax return annually to report allocable share of net income from partnership </a:t>
            </a:r>
            <a:r>
              <a:rPr lang="zh-CN" altLang="en-US" sz="900" dirty="0"/>
              <a:t>外国投资者必须每年提交美国纳税申报表，报告可分配份额的合伙企业净收入</a:t>
            </a:r>
            <a:endParaRPr lang="en-US" sz="900" dirty="0"/>
          </a:p>
          <a:p>
            <a:pPr lvl="1"/>
            <a:r>
              <a:rPr lang="en-US" sz="1200" dirty="0"/>
              <a:t>One level of taxation at investor level </a:t>
            </a:r>
            <a:r>
              <a:rPr lang="zh-CN" altLang="en-US" sz="900" dirty="0"/>
              <a:t>只</a:t>
            </a:r>
            <a:r>
              <a:rPr lang="zh-CN" altLang="en-US" sz="900" dirty="0" smtClean="0"/>
              <a:t>有投</a:t>
            </a:r>
            <a:r>
              <a:rPr lang="zh-CN" altLang="en-US" sz="900" dirty="0" smtClean="0"/>
              <a:t>资</a:t>
            </a:r>
            <a:r>
              <a:rPr lang="zh-CN" altLang="en-US" sz="900" dirty="0" smtClean="0"/>
              <a:t>者级别的</a:t>
            </a:r>
            <a:r>
              <a:rPr lang="zh-CN" altLang="en-US" sz="900" dirty="0" smtClean="0"/>
              <a:t>一层税</a:t>
            </a:r>
            <a:r>
              <a:rPr lang="zh-CN" altLang="en-US" sz="900" dirty="0"/>
              <a:t>收</a:t>
            </a:r>
            <a:endParaRPr lang="en-US" sz="900" dirty="0"/>
          </a:p>
          <a:p>
            <a:pPr lvl="1">
              <a:lnSpc>
                <a:spcPct val="120000"/>
              </a:lnSpc>
            </a:pPr>
            <a:r>
              <a:rPr lang="en-US" sz="1200" dirty="0"/>
              <a:t>Rental income taxed at individual’s graduated tax rates </a:t>
            </a:r>
            <a:r>
              <a:rPr lang="zh-CN" altLang="en-US" sz="900" dirty="0"/>
              <a:t>租金收入按个</a:t>
            </a:r>
            <a:r>
              <a:rPr lang="zh-CN" altLang="en-US" sz="900" dirty="0" smtClean="0"/>
              <a:t>人累进税</a:t>
            </a:r>
            <a:r>
              <a:rPr lang="zh-CN" altLang="en-US" sz="900" dirty="0"/>
              <a:t>率征税</a:t>
            </a:r>
            <a:endParaRPr lang="en-US" sz="900" dirty="0"/>
          </a:p>
          <a:p>
            <a:pPr lvl="1">
              <a:lnSpc>
                <a:spcPct val="120000"/>
              </a:lnSpc>
            </a:pPr>
            <a:r>
              <a:rPr lang="en-US" sz="1200" dirty="0"/>
              <a:t>If partnership is a US partnership, US partnership must pay quarterly withholding tax </a:t>
            </a:r>
            <a:r>
              <a:rPr lang="zh-CN" altLang="en-US" sz="900" dirty="0"/>
              <a:t>如果合伙是美国合伙企业，美国合伙企业必须支付季度预扣税</a:t>
            </a:r>
            <a:endParaRPr lang="en-US" sz="900" dirty="0"/>
          </a:p>
          <a:p>
            <a:pPr marL="0" indent="0">
              <a:buNone/>
            </a:pPr>
            <a:r>
              <a:rPr lang="en-US" sz="1800" u="sng" dirty="0" smtClean="0"/>
              <a:t>Sale </a:t>
            </a:r>
            <a:r>
              <a:rPr lang="zh-CN" altLang="en-US" sz="1500" u="sng" dirty="0" smtClean="0"/>
              <a:t>出售</a:t>
            </a:r>
            <a:endParaRPr lang="en-US" sz="1800" u="sng" dirty="0"/>
          </a:p>
          <a:p>
            <a:pPr lvl="1"/>
            <a:r>
              <a:rPr lang="en-US" sz="1200" dirty="0"/>
              <a:t>FIRPTA rule applies </a:t>
            </a:r>
            <a:r>
              <a:rPr lang="en-US" sz="900" dirty="0"/>
              <a:t>FIRPTA</a:t>
            </a:r>
            <a:r>
              <a:rPr lang="zh-CN" altLang="en-US" sz="900" dirty="0"/>
              <a:t>规则适用</a:t>
            </a:r>
            <a:endParaRPr lang="en-US" sz="900" dirty="0"/>
          </a:p>
          <a:p>
            <a:pPr lvl="1"/>
            <a:r>
              <a:rPr lang="en-US" sz="1200" dirty="0"/>
              <a:t>Long term capital gains rate available to investors </a:t>
            </a:r>
            <a:r>
              <a:rPr lang="zh-CN" altLang="en-US" sz="900" dirty="0"/>
              <a:t>投资者可获得长期资</a:t>
            </a:r>
            <a:r>
              <a:rPr lang="zh-CN" altLang="en-US" sz="900" dirty="0" smtClean="0"/>
              <a:t>本</a:t>
            </a:r>
            <a:r>
              <a:rPr lang="zh-CN" altLang="en-US" sz="900" dirty="0"/>
              <a:t>获</a:t>
            </a:r>
            <a:r>
              <a:rPr lang="zh-CN" altLang="en-US" sz="900" dirty="0" smtClean="0"/>
              <a:t>利税率</a:t>
            </a:r>
            <a:endParaRPr lang="en-US" sz="900" dirty="0"/>
          </a:p>
          <a:p>
            <a:pPr marL="0" indent="0">
              <a:buNone/>
            </a:pPr>
            <a:r>
              <a:rPr lang="en-US" sz="1800" u="sng" dirty="0"/>
              <a:t>Gift / Estate </a:t>
            </a:r>
            <a:r>
              <a:rPr lang="en-US" sz="1800" u="sng" dirty="0" smtClean="0"/>
              <a:t>Tax </a:t>
            </a:r>
            <a:r>
              <a:rPr lang="zh-CN" altLang="en-US" sz="1500" u="sng" dirty="0"/>
              <a:t>赠与</a:t>
            </a:r>
            <a:r>
              <a:rPr lang="en-US" altLang="zh-CN" sz="1500" u="sng" dirty="0" smtClean="0"/>
              <a:t>/</a:t>
            </a:r>
            <a:r>
              <a:rPr lang="zh-CN" altLang="en-US" sz="1500" u="sng" dirty="0" smtClean="0"/>
              <a:t>遗产税</a:t>
            </a:r>
            <a:endParaRPr lang="en-US" sz="1800" u="sng" dirty="0"/>
          </a:p>
          <a:p>
            <a:pPr lvl="1"/>
            <a:r>
              <a:rPr lang="en-US" sz="1200" dirty="0"/>
              <a:t>An argument to avoid estate tax and gift tax </a:t>
            </a:r>
            <a:r>
              <a:rPr lang="zh-CN" altLang="en-US" sz="900" dirty="0"/>
              <a:t>避免遗产税和赠与税的</a:t>
            </a:r>
            <a:r>
              <a:rPr lang="zh-CN" altLang="en-US" sz="900" dirty="0" smtClean="0"/>
              <a:t>论据</a:t>
            </a:r>
            <a:endParaRPr lang="en-US" sz="900" dirty="0"/>
          </a:p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822960" y="2169458"/>
            <a:ext cx="1066800" cy="4881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Foreign </a:t>
            </a:r>
            <a:r>
              <a:rPr lang="en-US" sz="1050" dirty="0" smtClean="0"/>
              <a:t>Individual</a:t>
            </a:r>
          </a:p>
          <a:p>
            <a:pPr algn="ctr"/>
            <a:r>
              <a:rPr lang="zh-CN" altLang="en-US" sz="900" dirty="0"/>
              <a:t>外</a:t>
            </a:r>
            <a:r>
              <a:rPr lang="zh-CN" altLang="en-US" sz="900" dirty="0" smtClean="0"/>
              <a:t>国个人</a:t>
            </a:r>
            <a:endParaRPr lang="en-US" sz="1050" dirty="0"/>
          </a:p>
        </p:txBody>
      </p:sp>
      <p:sp>
        <p:nvSpPr>
          <p:cNvPr id="16" name="Rectangle 15"/>
          <p:cNvSpPr/>
          <p:nvPr/>
        </p:nvSpPr>
        <p:spPr>
          <a:xfrm>
            <a:off x="1496060" y="4785110"/>
            <a:ext cx="1117600" cy="754423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US Real </a:t>
            </a:r>
            <a:r>
              <a:rPr lang="en-US" sz="1050" dirty="0" smtClean="0">
                <a:solidFill>
                  <a:schemeClr val="tx1"/>
                </a:solidFill>
              </a:rPr>
              <a:t>Estate</a:t>
            </a:r>
          </a:p>
          <a:p>
            <a:pPr algn="ctr"/>
            <a:r>
              <a:rPr lang="zh-CN" altLang="en-US" sz="900" dirty="0">
                <a:solidFill>
                  <a:schemeClr val="tx1"/>
                </a:solidFill>
              </a:rPr>
              <a:t>美</a:t>
            </a:r>
            <a:r>
              <a:rPr lang="zh-CN" altLang="en-US" sz="900" dirty="0" smtClean="0">
                <a:solidFill>
                  <a:schemeClr val="tx1"/>
                </a:solidFill>
              </a:rPr>
              <a:t>国房地产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411570" y="2191647"/>
            <a:ext cx="1066800" cy="4881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Other </a:t>
            </a:r>
            <a:r>
              <a:rPr lang="en-US" sz="1050" dirty="0" smtClean="0"/>
              <a:t>Investors</a:t>
            </a:r>
          </a:p>
          <a:p>
            <a:pPr algn="ctr"/>
            <a:r>
              <a:rPr lang="zh-CN" altLang="en-US" sz="800" dirty="0"/>
              <a:t>其</a:t>
            </a:r>
            <a:r>
              <a:rPr lang="zh-CN" altLang="en-US" sz="800" dirty="0" smtClean="0"/>
              <a:t>他投资人</a:t>
            </a:r>
            <a:endParaRPr lang="en-US" sz="1050" dirty="0"/>
          </a:p>
        </p:txBody>
      </p:sp>
      <p:sp>
        <p:nvSpPr>
          <p:cNvPr id="19" name="Isosceles Triangle 18"/>
          <p:cNvSpPr/>
          <p:nvPr/>
        </p:nvSpPr>
        <p:spPr>
          <a:xfrm>
            <a:off x="1267460" y="3190148"/>
            <a:ext cx="1574800" cy="7370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Foreign </a:t>
            </a:r>
            <a:r>
              <a:rPr lang="en-US" sz="1000" dirty="0" smtClean="0"/>
              <a:t>Partnership</a:t>
            </a:r>
          </a:p>
          <a:p>
            <a:pPr algn="ctr"/>
            <a:r>
              <a:rPr lang="zh-CN" altLang="en-US" sz="900" dirty="0"/>
              <a:t>外</a:t>
            </a:r>
            <a:r>
              <a:rPr lang="zh-CN" altLang="en-US" sz="900" dirty="0" smtClean="0"/>
              <a:t>国合伙人</a:t>
            </a:r>
            <a:endParaRPr lang="en-US" sz="1000" dirty="0"/>
          </a:p>
        </p:txBody>
      </p:sp>
      <p:cxnSp>
        <p:nvCxnSpPr>
          <p:cNvPr id="20" name="Straight Connector 19"/>
          <p:cNvCxnSpPr>
            <a:stCxn id="10" idx="4"/>
            <a:endCxn id="19" idx="0"/>
          </p:cNvCxnSpPr>
          <p:nvPr/>
        </p:nvCxnSpPr>
        <p:spPr>
          <a:xfrm>
            <a:off x="1356360" y="2657614"/>
            <a:ext cx="698500" cy="532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7" idx="4"/>
            <a:endCxn id="19" idx="0"/>
          </p:cNvCxnSpPr>
          <p:nvPr/>
        </p:nvCxnSpPr>
        <p:spPr>
          <a:xfrm flipH="1">
            <a:off x="2054860" y="2679803"/>
            <a:ext cx="890110" cy="5103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9" idx="3"/>
            <a:endCxn id="16" idx="0"/>
          </p:cNvCxnSpPr>
          <p:nvPr/>
        </p:nvCxnSpPr>
        <p:spPr>
          <a:xfrm>
            <a:off x="2054860" y="3927188"/>
            <a:ext cx="0" cy="8579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Common International Tax </a:t>
            </a:r>
            <a:r>
              <a:rPr lang="en-US" sz="3200" dirty="0" smtClean="0"/>
              <a:t>Compliance</a:t>
            </a:r>
            <a:br>
              <a:rPr lang="en-US" sz="3200" dirty="0" smtClean="0"/>
            </a:br>
            <a:r>
              <a:rPr lang="zh-CN" altLang="en-US" sz="2400" dirty="0" smtClean="0"/>
              <a:t>国</a:t>
            </a:r>
            <a:r>
              <a:rPr lang="zh-CN" altLang="en-US" sz="2400" dirty="0" smtClean="0"/>
              <a:t>际税务合</a:t>
            </a:r>
            <a:r>
              <a:rPr lang="zh-CN" altLang="en-US" sz="2400" dirty="0" smtClean="0"/>
              <a:t>规中普遍适用表格</a:t>
            </a:r>
            <a:endParaRPr lang="en-US" altLang="en-US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 Squared Tax PLLC  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822960" y="1950686"/>
            <a:ext cx="7185414" cy="4295775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/>
              <a:t>FinCEN Form 114 (FBAR)</a:t>
            </a:r>
          </a:p>
          <a:p>
            <a:r>
              <a:rPr lang="en-US" sz="2400" dirty="0"/>
              <a:t>Form 8938 (specified foreign financial assets)</a:t>
            </a:r>
          </a:p>
          <a:p>
            <a:r>
              <a:rPr lang="en-US" sz="2400" dirty="0"/>
              <a:t>Form 1040NR (non-resident alien tax return)</a:t>
            </a:r>
          </a:p>
          <a:p>
            <a:r>
              <a:rPr lang="en-US" sz="2400" dirty="0"/>
              <a:t>Form 5471 (Foreign Corporations)</a:t>
            </a:r>
          </a:p>
          <a:p>
            <a:r>
              <a:rPr lang="en-US" sz="2400" dirty="0"/>
              <a:t>Form 5472 (Inbound Reporting)</a:t>
            </a:r>
          </a:p>
          <a:p>
            <a:pPr marL="0" indent="0">
              <a:buNone/>
            </a:pPr>
            <a:r>
              <a:rPr lang="en-US" sz="2400" dirty="0"/>
              <a:t>	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1500" i="1" dirty="0"/>
              <a:t>Each one of these forms have a $10,000 non-filing penalty. </a:t>
            </a:r>
            <a:r>
              <a:rPr lang="zh-CN" altLang="en-US" sz="1500" i="1" dirty="0"/>
              <a:t>这些表格中的每</a:t>
            </a:r>
            <a:r>
              <a:rPr lang="zh-CN" altLang="en-US" sz="1500" i="1" dirty="0" smtClean="0"/>
              <a:t>一项都</a:t>
            </a:r>
            <a:r>
              <a:rPr lang="zh-CN" altLang="en-US" sz="1500" i="1" dirty="0"/>
              <a:t>有</a:t>
            </a:r>
            <a:r>
              <a:rPr lang="en-US" altLang="zh-CN" sz="1500" i="1" dirty="0"/>
              <a:t>10,000</a:t>
            </a:r>
            <a:r>
              <a:rPr lang="zh-CN" altLang="en-US" sz="1500" i="1" dirty="0"/>
              <a:t>美元的</a:t>
            </a:r>
            <a:r>
              <a:rPr lang="zh-CN" altLang="en-US" sz="1500" i="1" dirty="0" smtClean="0"/>
              <a:t>非</a:t>
            </a:r>
            <a:r>
              <a:rPr lang="zh-CN" altLang="en-US" sz="1500" i="1" dirty="0"/>
              <a:t>申报</a:t>
            </a:r>
            <a:r>
              <a:rPr lang="zh-CN" altLang="en-US" sz="1500" i="1" dirty="0" smtClean="0"/>
              <a:t>罚</a:t>
            </a:r>
            <a:r>
              <a:rPr lang="zh-CN" altLang="en-US" sz="1500" i="1" dirty="0"/>
              <a:t>款。</a:t>
            </a:r>
            <a:endParaRPr lang="en-US" sz="1500" i="1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1500" i="1" dirty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1500" i="1" dirty="0"/>
              <a:t>On March 13, 2018, IRS signaled that it will end the offshore voluntary disclosure program on September 28, 2018. </a:t>
            </a:r>
            <a:r>
              <a:rPr lang="en-US" altLang="zh-CN" sz="1500" i="1" dirty="0"/>
              <a:t>2018</a:t>
            </a:r>
            <a:r>
              <a:rPr lang="zh-CN" altLang="en-US" sz="1500" i="1" dirty="0"/>
              <a:t>年</a:t>
            </a:r>
            <a:r>
              <a:rPr lang="en-US" altLang="zh-CN" sz="1500" i="1" dirty="0"/>
              <a:t>3</a:t>
            </a:r>
            <a:r>
              <a:rPr lang="zh-CN" altLang="en-US" sz="1500" i="1" dirty="0"/>
              <a:t>月</a:t>
            </a:r>
            <a:r>
              <a:rPr lang="en-US" altLang="zh-CN" sz="1500" i="1" dirty="0"/>
              <a:t>13</a:t>
            </a:r>
            <a:r>
              <a:rPr lang="zh-CN" altLang="en-US" sz="1500" i="1" dirty="0"/>
              <a:t>日，美国国税局表示将于</a:t>
            </a:r>
            <a:r>
              <a:rPr lang="en-US" altLang="zh-CN" sz="1500" i="1" dirty="0"/>
              <a:t>2018</a:t>
            </a:r>
            <a:r>
              <a:rPr lang="zh-CN" altLang="en-US" sz="1500" i="1" dirty="0"/>
              <a:t>年</a:t>
            </a:r>
            <a:r>
              <a:rPr lang="en-US" altLang="zh-CN" sz="1500" i="1" dirty="0"/>
              <a:t>9</a:t>
            </a:r>
            <a:r>
              <a:rPr lang="zh-CN" altLang="en-US" sz="1500" i="1" dirty="0"/>
              <a:t>月</a:t>
            </a:r>
            <a:r>
              <a:rPr lang="en-US" altLang="zh-CN" sz="1500" i="1" dirty="0"/>
              <a:t>28</a:t>
            </a:r>
            <a:r>
              <a:rPr lang="zh-CN" altLang="en-US" sz="1500" i="1" dirty="0"/>
              <a:t>日结束离岸自愿披露计划。</a:t>
            </a:r>
            <a:endParaRPr lang="en-US" sz="1500" i="1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1500" i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i="1" dirty="0"/>
              <a:t>Revocation or denial of passport in case of unpaid taxes </a:t>
            </a:r>
            <a:r>
              <a:rPr lang="zh-CN" altLang="en-US" sz="1500" i="1" dirty="0"/>
              <a:t>未缴纳税款的情况下撤销</a:t>
            </a:r>
            <a:r>
              <a:rPr lang="zh-CN" altLang="en-US" sz="1500" i="1" dirty="0" smtClean="0"/>
              <a:t>或</a:t>
            </a:r>
            <a:r>
              <a:rPr lang="zh-CN" altLang="en-US" sz="1500" i="1" dirty="0"/>
              <a:t>拒绝</a:t>
            </a:r>
            <a:r>
              <a:rPr lang="zh-CN" altLang="en-US" sz="1500" i="1" dirty="0" smtClean="0"/>
              <a:t>护</a:t>
            </a:r>
            <a:r>
              <a:rPr lang="zh-CN" altLang="en-US" sz="1500" i="1" dirty="0"/>
              <a:t>照</a:t>
            </a:r>
            <a:endParaRPr lang="en-US" sz="1500" i="1" dirty="0"/>
          </a:p>
          <a:p>
            <a:endParaRPr lang="en-US" sz="2400" dirty="0"/>
          </a:p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 Squared Tax – One Fee </a:t>
            </a:r>
            <a:r>
              <a:rPr lang="en-US" sz="3200" dirty="0" smtClean="0"/>
              <a:t>Approach </a:t>
            </a:r>
            <a:endParaRPr lang="en-US" altLang="en-US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 Squared Tax PLLC 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36456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1000" b="1" dirty="0"/>
              <a:t>Structuring the Real Estate Investment </a:t>
            </a:r>
            <a:r>
              <a:rPr lang="zh-CN" altLang="en-US" sz="1000" b="1" dirty="0"/>
              <a:t>构建房地产投</a:t>
            </a:r>
            <a:r>
              <a:rPr lang="zh-CN" altLang="en-US" sz="1000" b="1" dirty="0" smtClean="0"/>
              <a:t>资架构</a:t>
            </a:r>
            <a:endParaRPr lang="en-US" sz="1000" dirty="0"/>
          </a:p>
          <a:p>
            <a:pPr lvl="1">
              <a:lnSpc>
                <a:spcPct val="100000"/>
              </a:lnSpc>
            </a:pPr>
            <a:r>
              <a:rPr lang="en-US" sz="1000" dirty="0"/>
              <a:t>Assist clients in determining an appropriate holding company structure, including tax advice on gift taxes , US estate taxes, Capital gains tax, Tax on rental income.</a:t>
            </a:r>
            <a:r>
              <a:rPr lang="zh-CN" altLang="en-US" sz="1000" dirty="0"/>
              <a:t> </a:t>
            </a:r>
            <a:r>
              <a:rPr lang="zh-CN" altLang="en-US" sz="800" dirty="0"/>
              <a:t>协助客户确定合适的控股公司结构，包括赠与税的税收建</a:t>
            </a:r>
            <a:r>
              <a:rPr lang="zh-CN" altLang="en-US" sz="800" dirty="0" smtClean="0"/>
              <a:t>议、美</a:t>
            </a:r>
            <a:r>
              <a:rPr lang="zh-CN" altLang="en-US" sz="800" dirty="0"/>
              <a:t>国房地产</a:t>
            </a:r>
            <a:r>
              <a:rPr lang="zh-CN" altLang="en-US" sz="800" dirty="0" smtClean="0"/>
              <a:t>税、资</a:t>
            </a:r>
            <a:r>
              <a:rPr lang="zh-CN" altLang="en-US" sz="800" dirty="0"/>
              <a:t>本利得</a:t>
            </a:r>
            <a:r>
              <a:rPr lang="zh-CN" altLang="en-US" sz="800" dirty="0" smtClean="0"/>
              <a:t>税、租</a:t>
            </a:r>
            <a:r>
              <a:rPr lang="zh-CN" altLang="en-US" sz="800" dirty="0"/>
              <a:t>金收入税。</a:t>
            </a:r>
            <a:endParaRPr lang="en-US" sz="800" dirty="0"/>
          </a:p>
          <a:p>
            <a:pPr lvl="1">
              <a:lnSpc>
                <a:spcPct val="100000"/>
              </a:lnSpc>
            </a:pPr>
            <a:r>
              <a:rPr lang="en-US" sz="1000" dirty="0"/>
              <a:t>Fund movement - Understand the US tax consequences of transferring funds to and from the US. </a:t>
            </a:r>
            <a:r>
              <a:rPr lang="zh-CN" altLang="en-US" sz="800" dirty="0"/>
              <a:t>资金流动 </a:t>
            </a:r>
            <a:r>
              <a:rPr lang="en-US" altLang="zh-CN" sz="800" dirty="0"/>
              <a:t>- </a:t>
            </a:r>
            <a:r>
              <a:rPr lang="zh-CN" altLang="en-US" sz="800" dirty="0"/>
              <a:t>了解将资金转入美国的美国税务后果。</a:t>
            </a:r>
            <a:endParaRPr lang="en-US" sz="800" dirty="0"/>
          </a:p>
          <a:p>
            <a:pPr lvl="1"/>
            <a:r>
              <a:rPr lang="en-US" sz="1000" dirty="0"/>
              <a:t>One Stop Shop Approach </a:t>
            </a:r>
            <a:r>
              <a:rPr lang="zh-CN" altLang="en-US" sz="1000" dirty="0"/>
              <a:t>一站式服务</a:t>
            </a:r>
            <a:endParaRPr lang="en-US" sz="1000" dirty="0"/>
          </a:p>
          <a:p>
            <a:pPr lvl="2"/>
            <a:r>
              <a:rPr lang="en-US" sz="1000" dirty="0"/>
              <a:t>Work with local real estate attorneys to implement holding company structure (i.e. setting up entities, drafting agreements, etc.)</a:t>
            </a:r>
            <a:r>
              <a:rPr lang="zh-CN" altLang="en-US" sz="1000" dirty="0"/>
              <a:t> </a:t>
            </a:r>
            <a:r>
              <a:rPr lang="zh-CN" altLang="en-US" sz="800" dirty="0"/>
              <a:t>与当地的房地产律师合作实施控股公司结构（即设立实体，起草协议等）</a:t>
            </a:r>
            <a:endParaRPr lang="en-US" sz="800" dirty="0"/>
          </a:p>
          <a:p>
            <a:pPr lvl="2"/>
            <a:r>
              <a:rPr lang="en-US" sz="1000" dirty="0"/>
              <a:t>Work with bankers and mortgage consultants </a:t>
            </a:r>
            <a:r>
              <a:rPr lang="zh-CN" altLang="en-US" sz="800" dirty="0"/>
              <a:t>与银行家和抵押贷款顾问合作</a:t>
            </a:r>
            <a:endParaRPr lang="en-US" sz="800" dirty="0"/>
          </a:p>
          <a:p>
            <a:pPr lvl="1"/>
            <a:r>
              <a:rPr lang="en-US" sz="1000" dirty="0"/>
              <a:t>$1,475 (up to two properties).  Does not include attorney fees. </a:t>
            </a:r>
            <a:r>
              <a:rPr lang="en-US" altLang="zh-CN" sz="800" dirty="0"/>
              <a:t>1,475</a:t>
            </a:r>
            <a:r>
              <a:rPr lang="zh-CN" altLang="en-US" sz="800" dirty="0"/>
              <a:t>美元（最多两个物业）。不包括律师费用。</a:t>
            </a:r>
            <a:endParaRPr lang="en-US" sz="800" dirty="0"/>
          </a:p>
          <a:p>
            <a:pPr marL="0" lvl="0" indent="0">
              <a:buNone/>
            </a:pPr>
            <a:r>
              <a:rPr lang="en-US" sz="1000" b="1" dirty="0"/>
              <a:t>One-time consultation – Oral consultation for one hour </a:t>
            </a:r>
            <a:r>
              <a:rPr lang="zh-CN" altLang="en-US" sz="1000" b="1" dirty="0"/>
              <a:t>一次性咨询 </a:t>
            </a:r>
            <a:r>
              <a:rPr lang="en-US" altLang="zh-CN" sz="1000" b="1" dirty="0"/>
              <a:t>- </a:t>
            </a:r>
            <a:r>
              <a:rPr lang="zh-CN" altLang="en-US" sz="1000" b="1" dirty="0"/>
              <a:t>口头咨询一小时</a:t>
            </a:r>
            <a:endParaRPr lang="en-US" sz="1000" dirty="0"/>
          </a:p>
          <a:p>
            <a:pPr lvl="1"/>
            <a:r>
              <a:rPr lang="en-US" sz="1000" dirty="0"/>
              <a:t>$375</a:t>
            </a:r>
          </a:p>
          <a:p>
            <a:pPr marL="0">
              <a:buNone/>
            </a:pPr>
            <a:r>
              <a:rPr lang="en-US" sz="1000" dirty="0"/>
              <a:t> </a:t>
            </a:r>
            <a:r>
              <a:rPr lang="en-US" sz="1000" b="1" dirty="0"/>
              <a:t>Application for US tax ID number </a:t>
            </a:r>
            <a:r>
              <a:rPr lang="zh-CN" altLang="en-US" sz="1000" b="1" dirty="0"/>
              <a:t>申请美国税号</a:t>
            </a:r>
            <a:r>
              <a:rPr lang="en-US" sz="1000" b="1" dirty="0"/>
              <a:t>                                                                   </a:t>
            </a:r>
            <a:r>
              <a:rPr lang="en-US" sz="1000" dirty="0"/>
              <a:t> </a:t>
            </a:r>
          </a:p>
          <a:p>
            <a:pPr lvl="1"/>
            <a:r>
              <a:rPr lang="en-US" sz="1000" dirty="0"/>
              <a:t>US tax ID is required for filing an individual US tax return </a:t>
            </a:r>
            <a:r>
              <a:rPr lang="zh-CN" altLang="en-US" sz="800" dirty="0"/>
              <a:t>申请美国个人纳税申报表需要美国税号</a:t>
            </a:r>
            <a:endParaRPr lang="en-US" sz="800" dirty="0"/>
          </a:p>
          <a:p>
            <a:pPr lvl="1"/>
            <a:r>
              <a:rPr lang="en-US" sz="1000" dirty="0"/>
              <a:t>Avoid visiting the IRS office and/or local embassies </a:t>
            </a:r>
            <a:r>
              <a:rPr lang="zh-CN" altLang="en-US" sz="800" dirty="0"/>
              <a:t>避免访问</a:t>
            </a:r>
            <a:r>
              <a:rPr lang="en-US" altLang="zh-CN" sz="800" dirty="0"/>
              <a:t>IRS</a:t>
            </a:r>
            <a:r>
              <a:rPr lang="zh-CN" altLang="en-US" sz="800" dirty="0"/>
              <a:t>办公室和</a:t>
            </a:r>
            <a:r>
              <a:rPr lang="en-US" altLang="zh-CN" sz="800" dirty="0"/>
              <a:t>/</a:t>
            </a:r>
            <a:r>
              <a:rPr lang="zh-CN" altLang="en-US" sz="800" dirty="0"/>
              <a:t>或当地大使馆</a:t>
            </a:r>
            <a:endParaRPr lang="en-US" sz="800" dirty="0"/>
          </a:p>
          <a:p>
            <a:pPr lvl="1"/>
            <a:r>
              <a:rPr lang="en-US" sz="1000" dirty="0"/>
              <a:t>$250 per applicant </a:t>
            </a:r>
            <a:r>
              <a:rPr lang="zh-CN" altLang="en-US" sz="800" dirty="0"/>
              <a:t>每位申请人</a:t>
            </a:r>
            <a:r>
              <a:rPr lang="en-US" altLang="zh-CN" sz="800" dirty="0"/>
              <a:t>250</a:t>
            </a:r>
            <a:r>
              <a:rPr lang="zh-CN" altLang="en-US" sz="800" dirty="0"/>
              <a:t>美元</a:t>
            </a:r>
            <a:endParaRPr lang="en-US" sz="800" dirty="0"/>
          </a:p>
          <a:p>
            <a:pPr marL="0" indent="0">
              <a:buNone/>
            </a:pPr>
            <a:r>
              <a:rPr lang="en-US" sz="1000" b="1" dirty="0"/>
              <a:t>Sale of US Real Estate</a:t>
            </a:r>
            <a:endParaRPr lang="en-US" sz="1000" dirty="0"/>
          </a:p>
          <a:p>
            <a:pPr lvl="1"/>
            <a:r>
              <a:rPr lang="en-US" sz="1000" dirty="0"/>
              <a:t>FIRPTA filings and withholding tax payment </a:t>
            </a:r>
            <a:r>
              <a:rPr lang="en-US" altLang="zh-CN" sz="800" dirty="0" smtClean="0"/>
              <a:t>FIRPTA</a:t>
            </a:r>
            <a:r>
              <a:rPr lang="zh-CN" altLang="en-US" sz="800" dirty="0" smtClean="0"/>
              <a:t>外</a:t>
            </a:r>
            <a:r>
              <a:rPr lang="zh-CN" altLang="en-US" sz="800" dirty="0"/>
              <a:t>国人投资房地产</a:t>
            </a:r>
            <a:r>
              <a:rPr lang="zh-CN" altLang="en-US" sz="800" dirty="0" smtClean="0"/>
              <a:t>税申报</a:t>
            </a:r>
            <a:r>
              <a:rPr lang="zh-CN" altLang="en-US" sz="800" dirty="0" smtClean="0"/>
              <a:t>和</a:t>
            </a:r>
            <a:r>
              <a:rPr lang="zh-CN" altLang="en-US" sz="800" dirty="0"/>
              <a:t>预扣税款</a:t>
            </a:r>
            <a:endParaRPr lang="en-US" sz="800" dirty="0"/>
          </a:p>
          <a:p>
            <a:pPr lvl="1"/>
            <a:r>
              <a:rPr lang="en-US" sz="1000" dirty="0"/>
              <a:t>Assistance in filing for reduced withholding certificate </a:t>
            </a:r>
            <a:r>
              <a:rPr lang="zh-CN" altLang="en-US" sz="800" dirty="0"/>
              <a:t>协助申请降低扣缴证书</a:t>
            </a:r>
            <a:endParaRPr lang="en-US" sz="800" dirty="0"/>
          </a:p>
          <a:p>
            <a:pPr lvl="1"/>
            <a:r>
              <a:rPr lang="en-US" sz="1000" dirty="0"/>
              <a:t>Assistance in claiming early refund on taxes withheld </a:t>
            </a:r>
            <a:r>
              <a:rPr lang="zh-CN" altLang="en-US" sz="800" dirty="0"/>
              <a:t>协助索赔提前退税</a:t>
            </a:r>
            <a:endParaRPr lang="en-US" sz="800" dirty="0"/>
          </a:p>
          <a:p>
            <a:pPr lvl="1"/>
            <a:r>
              <a:rPr lang="en-US" sz="1000" dirty="0"/>
              <a:t>$975 per sale transaction. </a:t>
            </a:r>
            <a:r>
              <a:rPr lang="zh-CN" altLang="en-US" sz="800" dirty="0"/>
              <a:t>每笔销售交易</a:t>
            </a:r>
            <a:r>
              <a:rPr lang="en-US" altLang="zh-CN" sz="800" dirty="0"/>
              <a:t>975</a:t>
            </a:r>
            <a:r>
              <a:rPr lang="zh-CN" altLang="en-US" sz="800" dirty="0"/>
              <a:t>美元。</a:t>
            </a:r>
            <a:endParaRPr lang="en-US" sz="800" dirty="0"/>
          </a:p>
          <a:p>
            <a:endParaRPr lang="en-US" sz="1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29945" y="1170242"/>
            <a:ext cx="8502650" cy="534987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THANK YOU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919670" y="1933067"/>
            <a:ext cx="7317359" cy="4623181"/>
          </a:xfrm>
        </p:spPr>
        <p:txBody>
          <a:bodyPr>
            <a:noAutofit/>
          </a:bodyPr>
          <a:lstStyle/>
          <a:p>
            <a:pPr marL="0">
              <a:buNone/>
            </a:pPr>
            <a:r>
              <a:rPr lang="en-US" altLang="en-US" sz="1600" b="1" dirty="0"/>
              <a:t>Moses Man</a:t>
            </a:r>
          </a:p>
          <a:p>
            <a:pPr marL="0">
              <a:buNone/>
            </a:pPr>
            <a:r>
              <a:rPr lang="en-US" altLang="en-US" sz="1600" b="1" dirty="0"/>
              <a:t>M Squared Tax PLLC</a:t>
            </a:r>
          </a:p>
          <a:p>
            <a:pPr marL="0">
              <a:buNone/>
            </a:pPr>
            <a:r>
              <a:rPr lang="en-US" altLang="en-US" sz="1600" b="1" dirty="0"/>
              <a:t>Email:	</a:t>
            </a:r>
            <a:r>
              <a:rPr lang="en-US" altLang="en-US" sz="1600" b="1" dirty="0">
                <a:hlinkClick r:id="rId2"/>
              </a:rPr>
              <a:t>moses@msquaredtax.com</a:t>
            </a:r>
            <a:endParaRPr lang="en-US" altLang="en-US" sz="1600" b="1" dirty="0"/>
          </a:p>
          <a:p>
            <a:pPr marL="0">
              <a:buNone/>
            </a:pPr>
            <a:r>
              <a:rPr lang="en-US" altLang="en-US" sz="1600" b="1" dirty="0"/>
              <a:t>Phone:	206-992-0405</a:t>
            </a:r>
          </a:p>
          <a:p>
            <a:pPr marL="0">
              <a:buNone/>
            </a:pPr>
            <a:r>
              <a:rPr lang="en-US" altLang="en-US" sz="1600" b="1" dirty="0"/>
              <a:t>Website:	www.msquaredtax.com</a:t>
            </a:r>
            <a:endParaRPr lang="en-US" altLang="en-US" sz="1600" dirty="0"/>
          </a:p>
          <a:p>
            <a:pPr marL="0" indent="0">
              <a:buNone/>
            </a:pPr>
            <a:endParaRPr lang="en-US" altLang="en-US" sz="1600" dirty="0"/>
          </a:p>
          <a:p>
            <a:pPr marL="201295" lvl="1" indent="0">
              <a:buNone/>
            </a:pPr>
            <a:endParaRPr lang="en-US" altLang="en-US" sz="1600" dirty="0"/>
          </a:p>
          <a:p>
            <a:pPr>
              <a:lnSpc>
                <a:spcPct val="90000"/>
              </a:lnSpc>
            </a:pPr>
            <a:endParaRPr lang="en-US" altLang="en-US" sz="1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 Squared Tax PLLC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33" name="Rectangle 32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2381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" name="Rectangle 3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1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7" name="Straight Connector 36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Content Placeholder 6" descr="A person wearing a suit and tie smiling at the camera&#10;&#10;Description generated with very high confidence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2" r="3511" b="5"/>
          <a:stretch>
            <a:fillRect/>
          </a:stretch>
        </p:blipFill>
        <p:spPr>
          <a:xfrm>
            <a:off x="932820" y="2094790"/>
            <a:ext cx="2351332" cy="34710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3"/>
            <a:ext cx="7543800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 dirty="0"/>
              <a:t>Moses Man</a:t>
            </a:r>
            <a:br>
              <a:rPr lang="en-US" sz="3200" dirty="0"/>
            </a:br>
            <a:r>
              <a:rPr lang="en-US" sz="3200" dirty="0"/>
              <a:t>M Squared Tax PLLC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9287" y="2094790"/>
            <a:ext cx="4841240" cy="4023360"/>
          </a:xfrm>
        </p:spPr>
        <p:txBody>
          <a:bodyPr vert="horz" lIns="0" tIns="45720" rIns="0" bIns="45720" rtlCol="0">
            <a:normAutofit/>
          </a:bodyPr>
          <a:lstStyle/>
          <a:p>
            <a:pPr marL="0" indent="0">
              <a:buFont typeface="Calibri" panose="020F0502020204030204" pitchFamily="34" charset="0"/>
              <a:buNone/>
            </a:pPr>
            <a:r>
              <a:rPr lang="en-US" sz="1100" dirty="0"/>
              <a:t>Mr. Moses Man is the CEO of M Squared Tax PLLC, a CPA practice specializing in international taxation for small to middle market clients.  Mr. Man also consults for local CPA firms on international tax issues.   </a:t>
            </a:r>
          </a:p>
          <a:p>
            <a:pPr marL="0" indent="0">
              <a:buNone/>
            </a:pPr>
            <a:r>
              <a:rPr lang="en-US" sz="1100" dirty="0"/>
              <a:t>Prior to launching M Squared Tax PLLC, Mr. Man spent seven years at a Big 4 accounting firm and five years at regional accounting firms serving multinational clients.  </a:t>
            </a:r>
          </a:p>
          <a:p>
            <a:pPr marL="0" indent="0">
              <a:buNone/>
            </a:pPr>
            <a:r>
              <a:rPr lang="en-US" sz="1100" dirty="0"/>
              <a:t>Leadership roles:</a:t>
            </a:r>
          </a:p>
          <a:p>
            <a:pPr lvl="1"/>
            <a:r>
              <a:rPr lang="en-US" sz="1100" dirty="0"/>
              <a:t>Member Board of Directors of the WSCPA</a:t>
            </a:r>
          </a:p>
          <a:p>
            <a:pPr lvl="1"/>
            <a:r>
              <a:rPr lang="en-US" sz="1100" dirty="0"/>
              <a:t>Chair of the WSCPA International Tax Committee</a:t>
            </a:r>
          </a:p>
          <a:p>
            <a:pPr lvl="1"/>
            <a:r>
              <a:rPr lang="en-US" sz="1100" dirty="0"/>
              <a:t>Advisory board member for Bellevue College Accounting Program</a:t>
            </a:r>
          </a:p>
          <a:p>
            <a:pPr lvl="1"/>
            <a:r>
              <a:rPr lang="en-US" sz="1100" dirty="0"/>
              <a:t>Adjunct professor at Seattle University and University of Washington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100" dirty="0"/>
              <a:t>Recent publication and speaking engagements:</a:t>
            </a:r>
          </a:p>
          <a:p>
            <a:pPr lvl="1"/>
            <a:r>
              <a:rPr lang="en-US" sz="1100" dirty="0"/>
              <a:t>Real Estate Holding Structures for Foreign Investors – WashingtonCPA, Spring</a:t>
            </a:r>
          </a:p>
          <a:p>
            <a:pPr lvl="1"/>
            <a:r>
              <a:rPr lang="en-US" sz="1100" dirty="0"/>
              <a:t>Selection of Business Entity or Investment Vehicle - WSBA Partnership Deskbook </a:t>
            </a:r>
          </a:p>
          <a:p>
            <a:pPr lvl="1"/>
            <a:r>
              <a:rPr lang="en-US" sz="1100" dirty="0"/>
              <a:t>Speaker – 2017 WSCPA International Tax Conference</a:t>
            </a:r>
          </a:p>
          <a:p>
            <a:pPr lvl="1"/>
            <a:r>
              <a:rPr lang="en-US" sz="1100" dirty="0"/>
              <a:t>Speaker – Seattle US-China Business Council</a:t>
            </a:r>
          </a:p>
          <a:p>
            <a:pPr lvl="1"/>
            <a:r>
              <a:rPr lang="en-US" sz="1100" dirty="0"/>
              <a:t>Speaker – French American Chamber of Commerce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8" y="6459785"/>
            <a:ext cx="361710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 cap="all" baseline="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M Squared Tax PLLC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32820" y="5674585"/>
            <a:ext cx="23513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E:  </a:t>
            </a:r>
            <a:r>
              <a:rPr lang="en-US" sz="1000" dirty="0">
                <a:hlinkClick r:id="rId3"/>
              </a:rPr>
              <a:t>moses@msquaredtax.com</a:t>
            </a:r>
            <a:endParaRPr lang="en-US" sz="1000" dirty="0"/>
          </a:p>
          <a:p>
            <a:r>
              <a:rPr lang="en-US" sz="1000" dirty="0"/>
              <a:t>P:  206-992-0405</a:t>
            </a:r>
          </a:p>
          <a:p>
            <a:r>
              <a:rPr lang="en-US" sz="1000" dirty="0"/>
              <a:t>A:  150 Lake St. #201, Kirkland WA 98033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908397"/>
            <a:ext cx="7543800" cy="819820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New Tax Rates for Single Individuals</a:t>
            </a:r>
            <a:br>
              <a:rPr lang="en-US" altLang="en-US" sz="3200" dirty="0"/>
            </a:br>
            <a:r>
              <a:rPr lang="zh-CN" altLang="en-US" sz="1700" dirty="0"/>
              <a:t>单身个人的新税率</a:t>
            </a:r>
            <a:endParaRPr lang="en-US" altLang="en-US" sz="1700" dirty="0"/>
          </a:p>
        </p:txBody>
      </p:sp>
      <p:sp>
        <p:nvSpPr>
          <p:cNvPr id="778243" name="Rectangle 3"/>
          <p:cNvSpPr>
            <a:spLocks noGrp="1" noChangeArrowheads="1"/>
          </p:cNvSpPr>
          <p:nvPr>
            <p:ph idx="1"/>
          </p:nvPr>
        </p:nvSpPr>
        <p:spPr>
          <a:xfrm>
            <a:off x="939904" y="1919289"/>
            <a:ext cx="7309912" cy="39612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   </a:t>
            </a:r>
            <a:r>
              <a:rPr lang="en-US" u="sng" dirty="0"/>
              <a:t>Tax Rates</a:t>
            </a:r>
            <a:r>
              <a:rPr lang="en-US" dirty="0"/>
              <a:t>	</a:t>
            </a:r>
            <a:r>
              <a:rPr lang="en-US" u="sng" dirty="0"/>
              <a:t>Taxable Income</a:t>
            </a:r>
          </a:p>
          <a:p>
            <a:pPr marL="457200" lvl="1" indent="0">
              <a:buNone/>
            </a:pPr>
            <a:r>
              <a:rPr lang="zh-CN" altLang="en-US" sz="1600" dirty="0"/>
              <a:t>税率</a:t>
            </a:r>
            <a:r>
              <a:rPr lang="en-US" altLang="zh-CN" sz="1600" dirty="0"/>
              <a:t>        </a:t>
            </a:r>
            <a:r>
              <a:rPr lang="en-US" dirty="0"/>
              <a:t>	</a:t>
            </a:r>
            <a:r>
              <a:rPr lang="zh-CN" altLang="en-US" sz="1500" dirty="0"/>
              <a:t>应纳税额</a:t>
            </a:r>
            <a:endParaRPr lang="en-US" sz="1500" dirty="0"/>
          </a:p>
          <a:p>
            <a:pPr marL="457200" lvl="1" indent="0">
              <a:buNone/>
            </a:pPr>
            <a:r>
              <a:rPr lang="en-US" dirty="0"/>
              <a:t>10%		$0 to $9,525</a:t>
            </a:r>
          </a:p>
          <a:p>
            <a:pPr marL="457200" lvl="1" indent="0">
              <a:buNone/>
            </a:pPr>
            <a:r>
              <a:rPr lang="en-US" dirty="0"/>
              <a:t>12%		$9,526 to $38,700</a:t>
            </a:r>
          </a:p>
          <a:p>
            <a:pPr marL="457200" lvl="1" indent="0">
              <a:buNone/>
            </a:pPr>
            <a:r>
              <a:rPr lang="en-US" dirty="0"/>
              <a:t>22%		$38,701 to $82,500</a:t>
            </a:r>
          </a:p>
          <a:p>
            <a:pPr marL="457200" lvl="1" indent="0">
              <a:buNone/>
            </a:pPr>
            <a:r>
              <a:rPr lang="en-US" dirty="0"/>
              <a:t>24%		$82,501 to $157,500</a:t>
            </a:r>
          </a:p>
          <a:p>
            <a:pPr marL="457200" lvl="1" indent="0">
              <a:buNone/>
            </a:pPr>
            <a:r>
              <a:rPr lang="en-US" dirty="0"/>
              <a:t>32%		$157,501 to $200,000</a:t>
            </a:r>
          </a:p>
          <a:p>
            <a:pPr marL="457200" lvl="1" indent="0">
              <a:buNone/>
            </a:pPr>
            <a:r>
              <a:rPr lang="en-US" dirty="0"/>
              <a:t>35%		$200,001 to $500,000</a:t>
            </a:r>
          </a:p>
          <a:p>
            <a:pPr marL="457200" lvl="1" indent="0">
              <a:buNone/>
            </a:pPr>
            <a:r>
              <a:rPr lang="en-US" dirty="0"/>
              <a:t>37%		$500,001 to more</a:t>
            </a:r>
            <a:endParaRPr lang="en-US" altLang="en-US" sz="1400" dirty="0"/>
          </a:p>
          <a:p>
            <a:endParaRPr lang="en-US" altLang="en-US" sz="1400" dirty="0"/>
          </a:p>
          <a:p>
            <a:endParaRPr lang="en-US" altLang="en-US" sz="1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 Squared Tax PLLC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908397"/>
            <a:ext cx="7543800" cy="819820"/>
          </a:xfrm>
        </p:spPr>
        <p:txBody>
          <a:bodyPr>
            <a:normAutofit/>
          </a:bodyPr>
          <a:lstStyle/>
          <a:p>
            <a:r>
              <a:rPr lang="en-US" sz="3200" dirty="0"/>
              <a:t>New Tax Rates - Married Filing Jointly </a:t>
            </a:r>
            <a:br>
              <a:rPr lang="en-US" sz="3200" dirty="0"/>
            </a:br>
            <a:r>
              <a:rPr lang="zh-CN" altLang="en-US" sz="1700" dirty="0"/>
              <a:t>夫妻合并申报的新税率</a:t>
            </a:r>
            <a:endParaRPr lang="en-US" sz="1700" dirty="0"/>
          </a:p>
        </p:txBody>
      </p:sp>
      <p:sp>
        <p:nvSpPr>
          <p:cNvPr id="778243" name="Rectangle 3"/>
          <p:cNvSpPr>
            <a:spLocks noGrp="1" noChangeArrowheads="1"/>
          </p:cNvSpPr>
          <p:nvPr>
            <p:ph idx="1"/>
          </p:nvPr>
        </p:nvSpPr>
        <p:spPr>
          <a:xfrm>
            <a:off x="939904" y="1919289"/>
            <a:ext cx="7309912" cy="39612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   </a:t>
            </a:r>
            <a:r>
              <a:rPr lang="en-US" u="sng" dirty="0"/>
              <a:t>Tax Rates</a:t>
            </a:r>
            <a:r>
              <a:rPr lang="en-US" dirty="0"/>
              <a:t>	</a:t>
            </a:r>
            <a:r>
              <a:rPr lang="en-US" u="sng" dirty="0"/>
              <a:t>Taxable Income</a:t>
            </a:r>
          </a:p>
          <a:p>
            <a:pPr marL="457200" lvl="1" indent="0">
              <a:buNone/>
            </a:pPr>
            <a:r>
              <a:rPr lang="zh-CN" altLang="en-US" dirty="0"/>
              <a:t>税率</a:t>
            </a:r>
            <a:r>
              <a:rPr lang="en-US" dirty="0"/>
              <a:t>	</a:t>
            </a:r>
            <a:r>
              <a:rPr lang="zh-CN" altLang="en-US" dirty="0"/>
              <a:t>应纳税额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10%		$0 to $19,050</a:t>
            </a:r>
          </a:p>
          <a:p>
            <a:pPr marL="457200" lvl="1" indent="0">
              <a:buNone/>
            </a:pPr>
            <a:r>
              <a:rPr lang="en-US" dirty="0"/>
              <a:t>12%		$19,051 to $77,400</a:t>
            </a:r>
          </a:p>
          <a:p>
            <a:pPr marL="457200" lvl="1" indent="0">
              <a:buNone/>
            </a:pPr>
            <a:r>
              <a:rPr lang="en-US" dirty="0"/>
              <a:t>22%		$77,401 to $165,000</a:t>
            </a:r>
          </a:p>
          <a:p>
            <a:pPr marL="457200" lvl="1" indent="0">
              <a:buNone/>
            </a:pPr>
            <a:r>
              <a:rPr lang="en-US" dirty="0"/>
              <a:t>24%		$165,001 to $315,000</a:t>
            </a:r>
          </a:p>
          <a:p>
            <a:pPr marL="457200" lvl="1" indent="0">
              <a:buNone/>
            </a:pPr>
            <a:r>
              <a:rPr lang="en-US" dirty="0"/>
              <a:t>32%		$315,001 to $400,000</a:t>
            </a:r>
          </a:p>
          <a:p>
            <a:pPr marL="457200" lvl="1" indent="0">
              <a:buNone/>
            </a:pPr>
            <a:r>
              <a:rPr lang="en-US" dirty="0"/>
              <a:t>35%		$400,001 to $600,000</a:t>
            </a:r>
          </a:p>
          <a:p>
            <a:pPr marL="457200" lvl="1" indent="0">
              <a:buNone/>
            </a:pPr>
            <a:r>
              <a:rPr lang="en-US" dirty="0"/>
              <a:t>37%		$600,001 to more</a:t>
            </a:r>
            <a:endParaRPr lang="en-US" altLang="en-US" sz="1400" dirty="0"/>
          </a:p>
          <a:p>
            <a:endParaRPr lang="en-US" altLang="en-US" sz="1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 Squared Tax PLLC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13452"/>
            <a:ext cx="7543800" cy="1450757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dirty="0"/>
              <a:t>US Real Estate Holding Structures</a:t>
            </a: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zh-CN" altLang="en-US" sz="2400" dirty="0"/>
              <a:t>美国房地产控股结构</a:t>
            </a:r>
            <a:endParaRPr lang="en-US" alt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 Squared Tax PLLC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/>
              <a:t>Things to </a:t>
            </a:r>
            <a:r>
              <a:rPr lang="en-US" altLang="en-US" sz="3200" dirty="0" smtClean="0"/>
              <a:t>consider </a:t>
            </a:r>
            <a:r>
              <a:rPr lang="zh-CN" altLang="en-US" sz="2400" dirty="0" smtClean="0"/>
              <a:t>需要考虑的事项</a:t>
            </a:r>
            <a:endParaRPr lang="en-US" altLang="en-US" sz="3600" dirty="0"/>
          </a:p>
        </p:txBody>
      </p:sp>
      <p:sp>
        <p:nvSpPr>
          <p:cNvPr id="779267" name="Rectangle 3"/>
          <p:cNvSpPr>
            <a:spLocks noGrp="1" noChangeArrowheads="1"/>
          </p:cNvSpPr>
          <p:nvPr>
            <p:ph idx="1"/>
          </p:nvPr>
        </p:nvSpPr>
        <p:spPr>
          <a:xfrm>
            <a:off x="921688" y="1940814"/>
            <a:ext cx="7253048" cy="2690813"/>
          </a:xfrm>
        </p:spPr>
        <p:txBody>
          <a:bodyPr>
            <a:normAutofit fontScale="92500" lnSpcReduction="10000"/>
          </a:bodyPr>
          <a:lstStyle/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Number of investors </a:t>
            </a:r>
            <a:r>
              <a:rPr lang="zh-CN" altLang="en-US" sz="1100" dirty="0"/>
              <a:t>投资</a:t>
            </a:r>
            <a:r>
              <a:rPr lang="zh-CN" altLang="en-US" sz="1100" dirty="0" smtClean="0"/>
              <a:t>者人数</a:t>
            </a:r>
            <a:endParaRPr lang="en-US" sz="1100" dirty="0"/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Type of investors (US, foreign) </a:t>
            </a:r>
            <a:r>
              <a:rPr lang="zh-CN" altLang="en-US" sz="1100" dirty="0"/>
              <a:t>投资者类型（美</a:t>
            </a:r>
            <a:r>
              <a:rPr lang="zh-CN" altLang="en-US" sz="1100" dirty="0" smtClean="0"/>
              <a:t>国、外</a:t>
            </a:r>
            <a:r>
              <a:rPr lang="zh-CN" altLang="en-US" sz="1100" dirty="0"/>
              <a:t>国）</a:t>
            </a:r>
            <a:endParaRPr lang="en-US" sz="1100" dirty="0"/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US tax deferral (pay tax now or later?)  </a:t>
            </a:r>
            <a:r>
              <a:rPr lang="zh-CN" altLang="en-US" sz="1100" dirty="0"/>
              <a:t>美</a:t>
            </a:r>
            <a:r>
              <a:rPr lang="zh-CN" altLang="en-US" sz="1100" dirty="0" smtClean="0"/>
              <a:t>国</a:t>
            </a:r>
            <a:r>
              <a:rPr lang="zh-CN" altLang="en-US" sz="1100" dirty="0"/>
              <a:t>递延</a:t>
            </a:r>
            <a:r>
              <a:rPr lang="zh-CN" altLang="en-US" sz="1100" dirty="0" smtClean="0"/>
              <a:t>交</a:t>
            </a:r>
            <a:r>
              <a:rPr lang="zh-CN" altLang="en-US" sz="1100" dirty="0"/>
              <a:t>税（现在交</a:t>
            </a:r>
            <a:r>
              <a:rPr lang="zh-CN" altLang="en-US" sz="1100" dirty="0" smtClean="0"/>
              <a:t>税或延后交税）</a:t>
            </a:r>
            <a:endParaRPr lang="en-US" sz="1100" dirty="0"/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Exit strategy </a:t>
            </a:r>
            <a:r>
              <a:rPr lang="zh-CN" altLang="en-US" sz="1100" dirty="0"/>
              <a:t>退出</a:t>
            </a:r>
            <a:r>
              <a:rPr lang="zh-CN" altLang="en-US" sz="1100" dirty="0" smtClean="0"/>
              <a:t>策</a:t>
            </a:r>
            <a:r>
              <a:rPr lang="zh-CN" altLang="en-US" sz="1100" dirty="0"/>
              <a:t>略</a:t>
            </a:r>
            <a:endParaRPr lang="en-US" sz="1100" dirty="0"/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1031 exchange possibility 1031 </a:t>
            </a:r>
            <a:r>
              <a:rPr lang="zh-CN" altLang="en-US" sz="1100" dirty="0"/>
              <a:t>不动产</a:t>
            </a:r>
            <a:r>
              <a:rPr lang="zh-CN" altLang="en-US" sz="1100" dirty="0" smtClean="0"/>
              <a:t>换</a:t>
            </a:r>
            <a:r>
              <a:rPr lang="zh-CN" altLang="en-US" sz="1100" dirty="0" smtClean="0"/>
              <a:t>可行性</a:t>
            </a:r>
            <a:endParaRPr lang="en-US" sz="1100" dirty="0"/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Estate tax exposure</a:t>
            </a:r>
            <a:r>
              <a:rPr lang="en-US" sz="1100" dirty="0"/>
              <a:t> </a:t>
            </a:r>
            <a:r>
              <a:rPr lang="zh-CN" altLang="en-US" sz="1100" dirty="0"/>
              <a:t>遗产税税</a:t>
            </a:r>
            <a:r>
              <a:rPr lang="zh-CN" altLang="en-US" sz="1100" dirty="0" smtClean="0"/>
              <a:t>收风险</a:t>
            </a:r>
            <a:endParaRPr lang="en-US" sz="1100" dirty="0"/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Length of investment </a:t>
            </a:r>
            <a:r>
              <a:rPr lang="zh-CN" altLang="en-US" sz="1100" dirty="0"/>
              <a:t>投资时间</a:t>
            </a:r>
            <a:endParaRPr lang="en-US" sz="1100" dirty="0"/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Type of use:  rental, personal, development </a:t>
            </a:r>
            <a:r>
              <a:rPr lang="zh-CN" altLang="en-US" sz="1100" dirty="0"/>
              <a:t>使用类型：租</a:t>
            </a:r>
            <a:r>
              <a:rPr lang="zh-CN" altLang="en-US" sz="1100" dirty="0" smtClean="0"/>
              <a:t>赁、个人使用、房产开</a:t>
            </a:r>
            <a:r>
              <a:rPr lang="zh-CN" altLang="en-US" sz="1100" dirty="0" smtClean="0"/>
              <a:t>发</a:t>
            </a:r>
            <a:endParaRPr lang="en-US" sz="1100" dirty="0"/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Individual graduated tax rates </a:t>
            </a:r>
            <a:r>
              <a:rPr lang="zh-CN" altLang="en-US" sz="1100" dirty="0"/>
              <a:t>个</a:t>
            </a:r>
            <a:r>
              <a:rPr lang="zh-CN" altLang="en-US" sz="1100" dirty="0" smtClean="0"/>
              <a:t>人累进税</a:t>
            </a:r>
            <a:r>
              <a:rPr lang="zh-CN" altLang="en-US" sz="1100" dirty="0"/>
              <a:t>率</a:t>
            </a:r>
            <a:endParaRPr lang="en-US" sz="1100" dirty="0"/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Privacy for investors </a:t>
            </a:r>
            <a:r>
              <a:rPr lang="zh-CN" altLang="en-US" sz="1100" dirty="0"/>
              <a:t>投资者的隐私</a:t>
            </a:r>
            <a:endParaRPr lang="en-US" sz="1100" dirty="0"/>
          </a:p>
          <a:p>
            <a:endParaRPr lang="en-US" altLang="en-US" sz="1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 Squared Tax PLLC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/>
              <a:t>Direct </a:t>
            </a:r>
            <a:r>
              <a:rPr lang="en-US" altLang="en-US" sz="3200" dirty="0" smtClean="0"/>
              <a:t>Investment </a:t>
            </a:r>
            <a:r>
              <a:rPr lang="zh-CN" altLang="en-US" sz="2400" dirty="0" smtClean="0"/>
              <a:t>直接投资</a:t>
            </a:r>
            <a:endParaRPr lang="en-US" alt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 Squared Tax PLLC  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038600" y="1814052"/>
            <a:ext cx="4572000" cy="431211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US Tax </a:t>
            </a:r>
            <a:r>
              <a:rPr lang="en-US" sz="2400" dirty="0" smtClean="0"/>
              <a:t>Consequences </a:t>
            </a:r>
            <a:r>
              <a:rPr lang="zh-CN" altLang="en-US" sz="2400" dirty="0" smtClean="0"/>
              <a:t>美国税收后</a:t>
            </a:r>
            <a:r>
              <a:rPr lang="zh-CN" altLang="en-US" sz="2400" dirty="0"/>
              <a:t>果</a:t>
            </a:r>
            <a:endParaRPr lang="en-US" sz="2400" dirty="0" smtClean="0"/>
          </a:p>
          <a:p>
            <a:pPr marL="0" indent="0">
              <a:buNone/>
            </a:pPr>
            <a:r>
              <a:rPr lang="en-US" sz="1800" u="sng" dirty="0" smtClean="0"/>
              <a:t>Acquisition </a:t>
            </a:r>
            <a:r>
              <a:rPr lang="zh-CN" altLang="en-US" sz="1800" u="sng" dirty="0" smtClean="0"/>
              <a:t>购入</a:t>
            </a:r>
            <a:endParaRPr lang="en-US" sz="1800" u="sng" dirty="0" smtClean="0"/>
          </a:p>
          <a:p>
            <a:pPr lvl="1"/>
            <a:r>
              <a:rPr lang="en-US" sz="1200" dirty="0" smtClean="0"/>
              <a:t>Simple.  No legal entities required. </a:t>
            </a:r>
            <a:r>
              <a:rPr lang="zh-CN" altLang="en-US" sz="1000" dirty="0" smtClean="0"/>
              <a:t>简单</a:t>
            </a:r>
            <a:r>
              <a:rPr lang="zh-CN" altLang="en-US" sz="1000" dirty="0" smtClean="0"/>
              <a:t>。不需要设立法</a:t>
            </a:r>
            <a:r>
              <a:rPr lang="zh-CN" altLang="en-US" sz="1000" dirty="0" smtClean="0"/>
              <a:t>律实</a:t>
            </a:r>
            <a:r>
              <a:rPr lang="zh-CN" altLang="en-US" sz="1000" dirty="0" smtClean="0"/>
              <a:t>体。</a:t>
            </a:r>
            <a:endParaRPr lang="en-US" sz="1000" dirty="0" smtClean="0"/>
          </a:p>
          <a:p>
            <a:pPr lvl="1"/>
            <a:r>
              <a:rPr lang="en-US" sz="1200" dirty="0" smtClean="0"/>
              <a:t>Takes </a:t>
            </a:r>
            <a:r>
              <a:rPr lang="en-US" sz="1200" dirty="0"/>
              <a:t>title in foreigner’s name.  </a:t>
            </a:r>
            <a:r>
              <a:rPr lang="zh-CN" altLang="en-US" sz="1000" dirty="0"/>
              <a:t>以外国人的名义获</a:t>
            </a:r>
            <a:r>
              <a:rPr lang="zh-CN" altLang="en-US" sz="1000" dirty="0" smtClean="0"/>
              <a:t>得产权。</a:t>
            </a:r>
            <a:endParaRPr lang="en-US" sz="1000" dirty="0"/>
          </a:p>
          <a:p>
            <a:pPr marL="0" indent="0">
              <a:buNone/>
            </a:pPr>
            <a:r>
              <a:rPr lang="en-US" sz="1800" u="sng" dirty="0" smtClean="0"/>
              <a:t>Operation </a:t>
            </a:r>
            <a:r>
              <a:rPr lang="zh-CN" altLang="en-US" sz="1800" u="sng" dirty="0"/>
              <a:t>经营</a:t>
            </a:r>
            <a:endParaRPr lang="en-US" sz="1800" u="sng" dirty="0"/>
          </a:p>
          <a:p>
            <a:pPr lvl="1"/>
            <a:r>
              <a:rPr lang="en-US" sz="1200" dirty="0"/>
              <a:t>Foreign individual must file personal tax return </a:t>
            </a:r>
            <a:r>
              <a:rPr lang="zh-CN" altLang="en-US" sz="1000" dirty="0"/>
              <a:t>外国个人必须提交个人纳税申请</a:t>
            </a:r>
            <a:r>
              <a:rPr lang="zh-CN" altLang="en-US" sz="1000" dirty="0" smtClean="0"/>
              <a:t>表</a:t>
            </a:r>
            <a:endParaRPr lang="en-US" altLang="zh-CN" sz="1000" dirty="0" smtClean="0"/>
          </a:p>
          <a:p>
            <a:pPr lvl="1"/>
            <a:r>
              <a:rPr lang="en-US" sz="1200" dirty="0" smtClean="0"/>
              <a:t>Filer </a:t>
            </a:r>
            <a:r>
              <a:rPr lang="en-US" sz="1200" dirty="0"/>
              <a:t>needs to obtain Individual Tax ID number (ITIN)  </a:t>
            </a:r>
            <a:r>
              <a:rPr lang="zh-CN" altLang="en-US" sz="1000" dirty="0"/>
              <a:t>申</a:t>
            </a:r>
            <a:r>
              <a:rPr lang="zh-CN" altLang="en-US" sz="1000" dirty="0" smtClean="0"/>
              <a:t>报</a:t>
            </a:r>
            <a:r>
              <a:rPr lang="zh-CN" altLang="en-US" sz="1000" dirty="0"/>
              <a:t>人</a:t>
            </a:r>
            <a:r>
              <a:rPr lang="zh-CN" altLang="en-US" sz="1000" dirty="0" smtClean="0"/>
              <a:t>需</a:t>
            </a:r>
            <a:r>
              <a:rPr lang="zh-CN" altLang="en-US" sz="1000" dirty="0"/>
              <a:t>要获得个人税号</a:t>
            </a:r>
            <a:endParaRPr lang="en-US" sz="1000" dirty="0"/>
          </a:p>
          <a:p>
            <a:pPr lvl="1"/>
            <a:endParaRPr lang="en-US" sz="1200" dirty="0"/>
          </a:p>
          <a:p>
            <a:pPr lvl="1"/>
            <a:r>
              <a:rPr lang="en-US" sz="1200" dirty="0"/>
              <a:t>Rental </a:t>
            </a:r>
            <a:r>
              <a:rPr lang="en-US" sz="1200" dirty="0" smtClean="0"/>
              <a:t>Income </a:t>
            </a:r>
            <a:r>
              <a:rPr lang="zh-CN" altLang="en-US" sz="1200" dirty="0" smtClean="0"/>
              <a:t>租金收入</a:t>
            </a:r>
            <a:endParaRPr lang="en-US" sz="1200" dirty="0"/>
          </a:p>
          <a:p>
            <a:pPr lvl="2"/>
            <a:r>
              <a:rPr lang="en-US" sz="1200" dirty="0"/>
              <a:t>Gross rental income taxable at 30%, or </a:t>
            </a:r>
            <a:r>
              <a:rPr lang="zh-CN" altLang="en-US" sz="1000" dirty="0"/>
              <a:t>总租金收入按</a:t>
            </a:r>
            <a:r>
              <a:rPr lang="en-US" altLang="zh-CN" sz="1000" dirty="0"/>
              <a:t>30</a:t>
            </a:r>
            <a:r>
              <a:rPr lang="en-US" altLang="zh-CN" sz="1000" dirty="0" smtClean="0"/>
              <a:t>%</a:t>
            </a:r>
            <a:r>
              <a:rPr lang="zh-CN" altLang="en-US" sz="1000" dirty="0" smtClean="0"/>
              <a:t>纳税</a:t>
            </a:r>
            <a:endParaRPr lang="en-US" sz="1000" dirty="0"/>
          </a:p>
          <a:p>
            <a:pPr lvl="2">
              <a:lnSpc>
                <a:spcPct val="120000"/>
              </a:lnSpc>
            </a:pPr>
            <a:r>
              <a:rPr lang="en-US" sz="1200" dirty="0"/>
              <a:t>Net rental income taxed at </a:t>
            </a:r>
            <a:r>
              <a:rPr lang="en-US" sz="1200" i="1" dirty="0">
                <a:solidFill>
                  <a:srgbClr val="FF0000"/>
                </a:solidFill>
              </a:rPr>
              <a:t>graduated rates </a:t>
            </a:r>
            <a:r>
              <a:rPr lang="en-US" sz="1200" dirty="0"/>
              <a:t>(election required)</a:t>
            </a:r>
            <a:r>
              <a:rPr lang="zh-CN" altLang="en-US" sz="1200" dirty="0"/>
              <a:t> </a:t>
            </a:r>
            <a:r>
              <a:rPr lang="zh-CN" altLang="en-US" sz="1000" dirty="0"/>
              <a:t>净租金收入</a:t>
            </a:r>
            <a:r>
              <a:rPr lang="zh-CN" altLang="en-US" sz="1000" dirty="0" smtClean="0"/>
              <a:t>按累进率</a:t>
            </a:r>
            <a:r>
              <a:rPr lang="zh-CN" altLang="en-US" sz="1000" dirty="0"/>
              <a:t>征税</a:t>
            </a:r>
            <a:r>
              <a:rPr lang="zh-CN" altLang="en-US" sz="1000" dirty="0" smtClean="0"/>
              <a:t>（需要选项）</a:t>
            </a:r>
            <a:endParaRPr lang="en-US" sz="1000" dirty="0"/>
          </a:p>
          <a:p>
            <a:pPr marL="0" indent="0">
              <a:buNone/>
            </a:pPr>
            <a:r>
              <a:rPr lang="en-US" sz="1800" u="sng" dirty="0" smtClean="0"/>
              <a:t>Sale</a:t>
            </a:r>
            <a:r>
              <a:rPr lang="zh-CN" altLang="en-US" sz="1800" u="sng" dirty="0"/>
              <a:t> </a:t>
            </a:r>
            <a:r>
              <a:rPr lang="zh-CN" altLang="en-US" sz="1800" u="sng" dirty="0" smtClean="0"/>
              <a:t>出售</a:t>
            </a:r>
            <a:endParaRPr lang="en-US" sz="1800" u="sng" dirty="0"/>
          </a:p>
          <a:p>
            <a:pPr lvl="1"/>
            <a:r>
              <a:rPr lang="en-US" sz="1200" dirty="0"/>
              <a:t>Possible long term capital gains treatment (20%) </a:t>
            </a:r>
            <a:r>
              <a:rPr lang="zh-CN" altLang="en-US" sz="1000" dirty="0"/>
              <a:t>可能的长期资本收益处理（</a:t>
            </a:r>
            <a:r>
              <a:rPr lang="en-US" altLang="zh-CN" sz="1000" dirty="0"/>
              <a:t>20%</a:t>
            </a:r>
            <a:r>
              <a:rPr lang="zh-CN" altLang="en-US" sz="1000" dirty="0"/>
              <a:t>）</a:t>
            </a:r>
            <a:endParaRPr lang="en-US" sz="1000" dirty="0"/>
          </a:p>
          <a:p>
            <a:pPr lvl="1"/>
            <a:r>
              <a:rPr lang="en-US" sz="1200" dirty="0"/>
              <a:t>FIRPTA withholding at 15%</a:t>
            </a:r>
            <a:r>
              <a:rPr lang="en-US" sz="1000" dirty="0"/>
              <a:t> </a:t>
            </a:r>
            <a:r>
              <a:rPr lang="zh-CN" altLang="en-US" sz="1000" dirty="0" smtClean="0"/>
              <a:t>根据外国人投资房地产税法案预</a:t>
            </a:r>
            <a:r>
              <a:rPr lang="zh-CN" altLang="en-US" sz="1000" dirty="0"/>
              <a:t>扣</a:t>
            </a:r>
            <a:r>
              <a:rPr lang="en-US" altLang="zh-CN" sz="1000" dirty="0"/>
              <a:t>15%</a:t>
            </a:r>
            <a:endParaRPr lang="en-US" sz="1000" dirty="0"/>
          </a:p>
          <a:p>
            <a:pPr lvl="1"/>
            <a:endParaRPr lang="en-US" sz="1200" dirty="0"/>
          </a:p>
          <a:p>
            <a:pPr marL="0" indent="0">
              <a:buNone/>
            </a:pPr>
            <a:r>
              <a:rPr lang="en-US" sz="1800" u="sng" dirty="0"/>
              <a:t>Gift / Estate </a:t>
            </a:r>
            <a:r>
              <a:rPr lang="en-US" sz="1800" u="sng" dirty="0" smtClean="0"/>
              <a:t>Tax </a:t>
            </a:r>
            <a:r>
              <a:rPr lang="zh-CN" altLang="en-US" sz="1800" u="sng" dirty="0" smtClean="0"/>
              <a:t>赠与</a:t>
            </a:r>
            <a:r>
              <a:rPr lang="en-US" altLang="zh-CN" sz="1800" u="sng" dirty="0" smtClean="0"/>
              <a:t>/ </a:t>
            </a:r>
            <a:r>
              <a:rPr lang="zh-CN" altLang="en-US" sz="1800" u="sng" dirty="0" smtClean="0"/>
              <a:t>遗产税</a:t>
            </a:r>
            <a:endParaRPr lang="en-US" sz="1800" u="sng" dirty="0"/>
          </a:p>
          <a:p>
            <a:pPr lvl="1"/>
            <a:r>
              <a:rPr lang="en-US" sz="1200" dirty="0"/>
              <a:t>Applies at 40% </a:t>
            </a:r>
            <a:r>
              <a:rPr lang="zh-CN" altLang="en-US" sz="1000" dirty="0"/>
              <a:t>适用于</a:t>
            </a:r>
            <a:r>
              <a:rPr lang="en-US" altLang="zh-CN" sz="1000" dirty="0"/>
              <a:t>40%</a:t>
            </a:r>
            <a:endParaRPr lang="en-US" sz="1000" dirty="0"/>
          </a:p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447800" y="1952600"/>
            <a:ext cx="1600200" cy="999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Foreign </a:t>
            </a:r>
            <a:r>
              <a:rPr lang="en-US" dirty="0" smtClean="0"/>
              <a:t>Individual</a:t>
            </a:r>
          </a:p>
          <a:p>
            <a:pPr algn="ctr"/>
            <a:r>
              <a:rPr lang="zh-CN" altLang="en-US" sz="1400" dirty="0"/>
              <a:t>外</a:t>
            </a:r>
            <a:r>
              <a:rPr lang="zh-CN" altLang="en-US" sz="1400" dirty="0" smtClean="0"/>
              <a:t>国个人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1409700" y="4458526"/>
            <a:ext cx="1676400" cy="1104073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US Real </a:t>
            </a:r>
            <a:r>
              <a:rPr lang="en-US" dirty="0" smtClean="0">
                <a:solidFill>
                  <a:schemeClr val="tx1"/>
                </a:solidFill>
              </a:rPr>
              <a:t>Estate</a:t>
            </a:r>
          </a:p>
          <a:p>
            <a:pPr algn="ctr"/>
            <a:r>
              <a:rPr lang="zh-CN" altLang="en-US" sz="1400" dirty="0">
                <a:solidFill>
                  <a:schemeClr val="tx1"/>
                </a:solidFill>
              </a:rPr>
              <a:t>美</a:t>
            </a:r>
            <a:r>
              <a:rPr lang="zh-CN" altLang="en-US" sz="1400" dirty="0" smtClean="0">
                <a:solidFill>
                  <a:schemeClr val="tx1"/>
                </a:solidFill>
              </a:rPr>
              <a:t>国房地产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>
            <a:stCxn id="8" idx="4"/>
            <a:endCxn id="9" idx="0"/>
          </p:cNvCxnSpPr>
          <p:nvPr/>
        </p:nvCxnSpPr>
        <p:spPr>
          <a:xfrm>
            <a:off x="2247900" y="2952206"/>
            <a:ext cx="0" cy="1506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/>
              <a:t>US </a:t>
            </a:r>
            <a:r>
              <a:rPr lang="en-US" altLang="en-US" sz="3200" dirty="0" smtClean="0"/>
              <a:t>LLC </a:t>
            </a:r>
            <a:r>
              <a:rPr lang="zh-CN" altLang="en-US" sz="2400" dirty="0" smtClean="0"/>
              <a:t>美国有限责任公司</a:t>
            </a:r>
            <a:endParaRPr lang="en-US" altLang="en-US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 Squared Tax PLLC  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794760" y="1965573"/>
            <a:ext cx="4572000" cy="42957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/>
              <a:t>US Tax </a:t>
            </a:r>
            <a:r>
              <a:rPr lang="en-US" sz="2400" dirty="0" smtClean="0"/>
              <a:t>Consequences </a:t>
            </a:r>
            <a:r>
              <a:rPr lang="zh-CN" altLang="en-US" sz="2100" dirty="0" smtClean="0"/>
              <a:t>美</a:t>
            </a:r>
            <a:r>
              <a:rPr lang="zh-CN" altLang="en-US" sz="2100" dirty="0"/>
              <a:t>国税收后果</a:t>
            </a:r>
            <a:endParaRPr lang="en-US" sz="2400" dirty="0"/>
          </a:p>
          <a:p>
            <a:pPr marL="0" indent="0">
              <a:buNone/>
            </a:pPr>
            <a:r>
              <a:rPr lang="en-US" sz="1300" dirty="0"/>
              <a:t>NOTE: Generally same as direct </a:t>
            </a:r>
            <a:r>
              <a:rPr lang="en-US" sz="1300" dirty="0" smtClean="0"/>
              <a:t>investment </a:t>
            </a:r>
            <a:r>
              <a:rPr lang="zh-CN" altLang="en-US" sz="1300" dirty="0" smtClean="0"/>
              <a:t>基本等同于直接投资</a:t>
            </a:r>
            <a:endParaRPr lang="en-US" sz="1300" dirty="0"/>
          </a:p>
          <a:p>
            <a:pPr marL="0" indent="0">
              <a:buNone/>
            </a:pPr>
            <a:r>
              <a:rPr lang="en-US" sz="1800" u="sng" dirty="0" smtClean="0"/>
              <a:t>Acquisition</a:t>
            </a:r>
            <a:r>
              <a:rPr lang="en-US" sz="1600" u="sng" dirty="0" smtClean="0"/>
              <a:t> </a:t>
            </a:r>
            <a:r>
              <a:rPr lang="zh-CN" altLang="en-US" sz="1600" u="sng" dirty="0" smtClean="0"/>
              <a:t>购入</a:t>
            </a:r>
            <a:r>
              <a:rPr lang="en-US" sz="1800" u="sng" dirty="0" smtClean="0"/>
              <a:t> </a:t>
            </a:r>
            <a:endParaRPr lang="en-US" sz="1800" u="sng" dirty="0"/>
          </a:p>
          <a:p>
            <a:pPr lvl="1"/>
            <a:r>
              <a:rPr lang="en-US" sz="1200" dirty="0"/>
              <a:t>Simple. </a:t>
            </a:r>
            <a:r>
              <a:rPr lang="zh-CN" altLang="en-US" sz="900" dirty="0"/>
              <a:t>简单。</a:t>
            </a:r>
            <a:endParaRPr lang="en-US" sz="900" dirty="0"/>
          </a:p>
          <a:p>
            <a:pPr lvl="1"/>
            <a:r>
              <a:rPr lang="en-US" sz="1200" dirty="0"/>
              <a:t>Takes title in foreigner’s name.</a:t>
            </a:r>
            <a:r>
              <a:rPr lang="zh-CN" altLang="en-US" sz="900" dirty="0"/>
              <a:t>以外国人的名义获</a:t>
            </a:r>
            <a:r>
              <a:rPr lang="zh-CN" altLang="en-US" sz="900" dirty="0" smtClean="0"/>
              <a:t>得产权。</a:t>
            </a:r>
            <a:endParaRPr lang="en-US" sz="900" dirty="0"/>
          </a:p>
          <a:p>
            <a:pPr marL="0" indent="0">
              <a:buNone/>
            </a:pPr>
            <a:r>
              <a:rPr lang="en-US" sz="1800" u="sng" dirty="0" smtClean="0"/>
              <a:t>Operation </a:t>
            </a:r>
            <a:r>
              <a:rPr lang="zh-CN" altLang="en-US" sz="1600" u="sng" dirty="0"/>
              <a:t>经营</a:t>
            </a:r>
            <a:endParaRPr lang="en-US" sz="1800" u="sng" dirty="0"/>
          </a:p>
          <a:p>
            <a:pPr lvl="1"/>
            <a:r>
              <a:rPr lang="en-US" sz="1200" dirty="0"/>
              <a:t>Foreign individual must file personal tax </a:t>
            </a:r>
            <a:r>
              <a:rPr lang="zh-CN" altLang="en-US" sz="900" dirty="0"/>
              <a:t>外国个人必须提交个人纳税申请表</a:t>
            </a:r>
            <a:endParaRPr lang="en-US" sz="900" dirty="0"/>
          </a:p>
          <a:p>
            <a:pPr lvl="2"/>
            <a:r>
              <a:rPr lang="en-US" sz="1200" dirty="0"/>
              <a:t>Filer needs to obtain Individual Tax ID number (ITIN</a:t>
            </a:r>
            <a:r>
              <a:rPr lang="en-US" sz="1200" dirty="0" smtClean="0"/>
              <a:t>)</a:t>
            </a:r>
            <a:r>
              <a:rPr lang="en-US" sz="2000" dirty="0" smtClean="0"/>
              <a:t> </a:t>
            </a:r>
            <a:r>
              <a:rPr lang="zh-CN" altLang="en-US" sz="900" dirty="0" smtClean="0"/>
              <a:t>申报者需</a:t>
            </a:r>
            <a:r>
              <a:rPr lang="zh-CN" altLang="en-US" sz="900" dirty="0"/>
              <a:t>要获得个人税号</a:t>
            </a:r>
            <a:endParaRPr lang="en-US" sz="900" dirty="0"/>
          </a:p>
          <a:p>
            <a:pPr marL="457200" lvl="1" indent="0">
              <a:buNone/>
            </a:pPr>
            <a:endParaRPr lang="en-US" sz="1200" dirty="0"/>
          </a:p>
          <a:p>
            <a:pPr lvl="1"/>
            <a:r>
              <a:rPr lang="en-US" sz="1200" dirty="0"/>
              <a:t>Rental </a:t>
            </a:r>
            <a:r>
              <a:rPr lang="en-US" sz="1200" dirty="0" smtClean="0"/>
              <a:t>Income </a:t>
            </a:r>
            <a:r>
              <a:rPr lang="zh-CN" altLang="en-US" sz="1100" dirty="0" smtClean="0"/>
              <a:t>租</a:t>
            </a:r>
            <a:r>
              <a:rPr lang="zh-CN" altLang="en-US" sz="1100" dirty="0"/>
              <a:t>金收入</a:t>
            </a:r>
            <a:endParaRPr lang="en-US" sz="1200" dirty="0"/>
          </a:p>
          <a:p>
            <a:pPr lvl="2"/>
            <a:r>
              <a:rPr lang="en-US" sz="1200" dirty="0"/>
              <a:t>Gross rental income taxable at 30%, or </a:t>
            </a:r>
            <a:r>
              <a:rPr lang="zh-CN" altLang="en-US" sz="900" dirty="0"/>
              <a:t>总租金收入按</a:t>
            </a:r>
            <a:r>
              <a:rPr lang="en-US" altLang="zh-CN" sz="900" dirty="0"/>
              <a:t>30%</a:t>
            </a:r>
            <a:endParaRPr lang="en-US" sz="900" dirty="0"/>
          </a:p>
          <a:p>
            <a:pPr lvl="2">
              <a:lnSpc>
                <a:spcPct val="120000"/>
              </a:lnSpc>
            </a:pPr>
            <a:r>
              <a:rPr lang="en-US" sz="1200" dirty="0"/>
              <a:t>Net rental income taxed at </a:t>
            </a:r>
            <a:r>
              <a:rPr lang="en-US" sz="1200" i="1" dirty="0">
                <a:solidFill>
                  <a:srgbClr val="FF0000"/>
                </a:solidFill>
              </a:rPr>
              <a:t>graduated rates </a:t>
            </a:r>
            <a:r>
              <a:rPr lang="en-US" sz="1200" dirty="0"/>
              <a:t>(election required)</a:t>
            </a:r>
            <a:r>
              <a:rPr lang="zh-CN" altLang="en-US" sz="900" dirty="0"/>
              <a:t>净租金收入</a:t>
            </a:r>
            <a:r>
              <a:rPr lang="zh-CN" altLang="en-US" sz="900" dirty="0" smtClean="0"/>
              <a:t>按累进率</a:t>
            </a:r>
            <a:r>
              <a:rPr lang="zh-CN" altLang="en-US" sz="900" dirty="0"/>
              <a:t>征税</a:t>
            </a:r>
            <a:r>
              <a:rPr lang="zh-CN" altLang="en-US" sz="900" dirty="0" smtClean="0"/>
              <a:t>（需要选项）</a:t>
            </a:r>
            <a:endParaRPr lang="en-US" sz="900" dirty="0"/>
          </a:p>
          <a:p>
            <a:pPr marL="0" indent="0">
              <a:buNone/>
            </a:pPr>
            <a:r>
              <a:rPr lang="en-US" sz="1800" u="sng" dirty="0" smtClean="0"/>
              <a:t>Sale </a:t>
            </a:r>
            <a:r>
              <a:rPr lang="zh-CN" altLang="en-US" sz="1600" u="sng" dirty="0" smtClean="0"/>
              <a:t>出售</a:t>
            </a:r>
            <a:endParaRPr lang="en-US" sz="1800" u="sng" dirty="0"/>
          </a:p>
          <a:p>
            <a:pPr lvl="1"/>
            <a:r>
              <a:rPr lang="en-US" sz="1200" dirty="0" smtClean="0"/>
              <a:t>Possible </a:t>
            </a:r>
            <a:r>
              <a:rPr lang="en-US" sz="1200" dirty="0"/>
              <a:t>long term capital gains treatment (20%) </a:t>
            </a:r>
            <a:r>
              <a:rPr lang="zh-CN" altLang="en-US" sz="900" dirty="0"/>
              <a:t>可能的长期资本收益处理（</a:t>
            </a:r>
            <a:r>
              <a:rPr lang="en-US" altLang="zh-CN" sz="900" dirty="0"/>
              <a:t>20%</a:t>
            </a:r>
            <a:r>
              <a:rPr lang="zh-CN" altLang="en-US" sz="900" dirty="0"/>
              <a:t>）</a:t>
            </a:r>
            <a:endParaRPr lang="en-US" sz="900" dirty="0"/>
          </a:p>
          <a:p>
            <a:pPr lvl="1"/>
            <a:r>
              <a:rPr lang="en-US" sz="1200" dirty="0"/>
              <a:t>FIRPTA withholding at 15% </a:t>
            </a:r>
            <a:r>
              <a:rPr lang="en-US" sz="900" dirty="0" smtClean="0"/>
              <a:t>F</a:t>
            </a:r>
            <a:r>
              <a:rPr lang="zh-CN" altLang="en-US" sz="900" dirty="0" smtClean="0"/>
              <a:t>根</a:t>
            </a:r>
            <a:r>
              <a:rPr lang="zh-CN" altLang="en-US" sz="900" dirty="0"/>
              <a:t>据外国人投资房地产税法案预预</a:t>
            </a:r>
            <a:r>
              <a:rPr lang="zh-CN" altLang="en-US" sz="900" dirty="0"/>
              <a:t>扣</a:t>
            </a:r>
            <a:r>
              <a:rPr lang="en-US" altLang="zh-CN" sz="900" dirty="0"/>
              <a:t>15%</a:t>
            </a:r>
            <a:endParaRPr lang="en-US" sz="900" dirty="0"/>
          </a:p>
          <a:p>
            <a:pPr marL="0" indent="0">
              <a:buNone/>
            </a:pPr>
            <a:r>
              <a:rPr lang="en-US" sz="1800" u="sng" dirty="0"/>
              <a:t>Gift / Estate </a:t>
            </a:r>
            <a:r>
              <a:rPr lang="en-US" sz="1800" u="sng" dirty="0" smtClean="0"/>
              <a:t>Tax </a:t>
            </a:r>
            <a:r>
              <a:rPr lang="zh-CN" altLang="en-US" sz="1600" u="sng" dirty="0" smtClean="0"/>
              <a:t>赠与</a:t>
            </a:r>
            <a:r>
              <a:rPr lang="en-US" altLang="zh-CN" sz="1600" u="sng" dirty="0" smtClean="0"/>
              <a:t>/ </a:t>
            </a:r>
            <a:r>
              <a:rPr lang="zh-CN" altLang="en-US" sz="1600" u="sng" dirty="0"/>
              <a:t>遗产税</a:t>
            </a:r>
            <a:endParaRPr lang="en-US" sz="1800" u="sng" dirty="0"/>
          </a:p>
          <a:p>
            <a:pPr lvl="1"/>
            <a:r>
              <a:rPr lang="en-US" sz="1200" dirty="0"/>
              <a:t>Applies at 40%</a:t>
            </a:r>
            <a:r>
              <a:rPr lang="zh-CN" altLang="en-US" sz="900" dirty="0"/>
              <a:t>适用于</a:t>
            </a:r>
            <a:r>
              <a:rPr lang="en-US" altLang="zh-CN" sz="900" dirty="0"/>
              <a:t>40%</a:t>
            </a:r>
            <a:endParaRPr lang="en-US" sz="900" dirty="0"/>
          </a:p>
          <a:p>
            <a:pPr lvl="1"/>
            <a:endParaRPr lang="en-US" sz="1200" dirty="0"/>
          </a:p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079090" y="1965573"/>
            <a:ext cx="1600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Foreign </a:t>
            </a:r>
            <a:r>
              <a:rPr lang="en-US" dirty="0" smtClean="0"/>
              <a:t>Individual</a:t>
            </a:r>
          </a:p>
          <a:p>
            <a:pPr algn="ctr"/>
            <a:r>
              <a:rPr lang="zh-CN" altLang="en-US" sz="1400" dirty="0"/>
              <a:t>外国个</a:t>
            </a:r>
            <a:r>
              <a:rPr lang="zh-CN" altLang="en-US" sz="1400" dirty="0" smtClean="0"/>
              <a:t>人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0990" y="4965948"/>
            <a:ext cx="1676400" cy="1295400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US Real </a:t>
            </a:r>
            <a:r>
              <a:rPr lang="en-US" dirty="0" smtClean="0">
                <a:solidFill>
                  <a:schemeClr val="tx1"/>
                </a:solidFill>
              </a:rPr>
              <a:t>Estate</a:t>
            </a:r>
          </a:p>
          <a:p>
            <a:pPr algn="ctr"/>
            <a:r>
              <a:rPr lang="zh-CN" altLang="en-US" sz="1400" dirty="0">
                <a:solidFill>
                  <a:schemeClr val="tx1"/>
                </a:solidFill>
              </a:rPr>
              <a:t>美</a:t>
            </a:r>
            <a:r>
              <a:rPr lang="zh-CN" altLang="en-US" sz="1400" dirty="0" smtClean="0">
                <a:solidFill>
                  <a:schemeClr val="tx1"/>
                </a:solidFill>
              </a:rPr>
              <a:t>国房地产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>
            <a:stCxn id="12" idx="4"/>
            <a:endCxn id="13" idx="0"/>
          </p:cNvCxnSpPr>
          <p:nvPr/>
        </p:nvCxnSpPr>
        <p:spPr>
          <a:xfrm>
            <a:off x="1879190" y="2803773"/>
            <a:ext cx="0" cy="2162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Isosceles Triangle 14"/>
          <p:cNvSpPr/>
          <p:nvPr/>
        </p:nvSpPr>
        <p:spPr>
          <a:xfrm>
            <a:off x="1079090" y="3382021"/>
            <a:ext cx="1600200" cy="11622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zh-CN" sz="1600" dirty="0" smtClean="0"/>
              <a:t>US LLC</a:t>
            </a:r>
            <a:endParaRPr lang="en-US" sz="1600" dirty="0" smtClean="0"/>
          </a:p>
          <a:p>
            <a:pPr algn="ctr"/>
            <a:r>
              <a:rPr lang="zh-CN" altLang="en-US" sz="1000" dirty="0" smtClean="0"/>
              <a:t>美国有限责任公司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US </a:t>
            </a:r>
            <a:r>
              <a:rPr lang="en-US" sz="3200" dirty="0" smtClean="0"/>
              <a:t>Corporation </a:t>
            </a:r>
            <a:r>
              <a:rPr lang="zh-CN" altLang="en-US" sz="2400" dirty="0" smtClean="0"/>
              <a:t>美国公司</a:t>
            </a:r>
            <a:endParaRPr lang="en-US" altLang="en-US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 Squared Tax PLLC  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794760" y="1965573"/>
            <a:ext cx="4572000" cy="42957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/>
              <a:t>US Tax </a:t>
            </a:r>
            <a:r>
              <a:rPr lang="en-US" sz="2400" dirty="0" smtClean="0"/>
              <a:t>Consequences</a:t>
            </a:r>
            <a:r>
              <a:rPr lang="zh-CN" altLang="en-US" sz="2100" dirty="0"/>
              <a:t>美国税收后果</a:t>
            </a:r>
            <a:endParaRPr lang="en-US" sz="2400" dirty="0"/>
          </a:p>
          <a:p>
            <a:pPr marL="0" indent="0">
              <a:buNone/>
            </a:pPr>
            <a:r>
              <a:rPr lang="en-US" sz="1800" u="sng" dirty="0" smtClean="0"/>
              <a:t>Acquisition </a:t>
            </a:r>
            <a:r>
              <a:rPr lang="zh-CN" altLang="en-US" sz="1600" u="sng" dirty="0" smtClean="0"/>
              <a:t>购入</a:t>
            </a:r>
            <a:endParaRPr lang="en-US" sz="1800" u="sng" dirty="0" smtClean="0"/>
          </a:p>
          <a:p>
            <a:pPr lvl="1"/>
            <a:r>
              <a:rPr lang="en-US" sz="1200" dirty="0" smtClean="0"/>
              <a:t>Takes </a:t>
            </a:r>
            <a:r>
              <a:rPr lang="en-US" sz="1200" dirty="0"/>
              <a:t>title in the US corporation’s name </a:t>
            </a:r>
            <a:r>
              <a:rPr lang="zh-CN" altLang="en-US" sz="900" dirty="0"/>
              <a:t>以美国公司的名称获</a:t>
            </a:r>
            <a:r>
              <a:rPr lang="zh-CN" altLang="en-US" sz="900" dirty="0" smtClean="0"/>
              <a:t>得产权</a:t>
            </a:r>
            <a:endParaRPr lang="en-US" sz="900" dirty="0"/>
          </a:p>
          <a:p>
            <a:pPr lvl="1"/>
            <a:r>
              <a:rPr lang="en-US" sz="1200" dirty="0"/>
              <a:t>More expensive to set up </a:t>
            </a:r>
            <a:r>
              <a:rPr lang="zh-CN" altLang="en-US" sz="900" dirty="0"/>
              <a:t>更昂贵的</a:t>
            </a:r>
            <a:r>
              <a:rPr lang="zh-CN" altLang="en-US" sz="900" dirty="0" smtClean="0"/>
              <a:t>设立</a:t>
            </a:r>
            <a:endParaRPr lang="en-US" sz="900" dirty="0"/>
          </a:p>
          <a:p>
            <a:pPr marL="457200" lvl="1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800" u="sng" dirty="0" smtClean="0"/>
              <a:t>Operation </a:t>
            </a:r>
            <a:r>
              <a:rPr lang="zh-CN" altLang="en-US" sz="1600" u="sng" dirty="0"/>
              <a:t>经营</a:t>
            </a:r>
            <a:endParaRPr lang="en-US" sz="1800" u="sng" dirty="0"/>
          </a:p>
          <a:p>
            <a:pPr lvl="1"/>
            <a:r>
              <a:rPr lang="en-US" sz="1200" dirty="0">
                <a:solidFill>
                  <a:srgbClr val="FF0000"/>
                </a:solidFill>
              </a:rPr>
              <a:t>Net rental income taxable at fixed rate of 21% </a:t>
            </a:r>
            <a:r>
              <a:rPr lang="zh-CN" altLang="en-US" sz="900" dirty="0">
                <a:solidFill>
                  <a:srgbClr val="FF0000"/>
                </a:solidFill>
              </a:rPr>
              <a:t>按固定税率</a:t>
            </a:r>
            <a:r>
              <a:rPr lang="en-US" altLang="zh-CN" sz="900" dirty="0">
                <a:solidFill>
                  <a:srgbClr val="FF0000"/>
                </a:solidFill>
              </a:rPr>
              <a:t>21%</a:t>
            </a:r>
            <a:r>
              <a:rPr lang="zh-CN" altLang="en-US" sz="900" dirty="0">
                <a:solidFill>
                  <a:srgbClr val="FF0000"/>
                </a:solidFill>
              </a:rPr>
              <a:t>应课税净租金收入</a:t>
            </a:r>
            <a:endParaRPr lang="en-US" sz="900" dirty="0">
              <a:solidFill>
                <a:srgbClr val="FF0000"/>
              </a:solidFill>
            </a:endParaRPr>
          </a:p>
          <a:p>
            <a:pPr lvl="1"/>
            <a:r>
              <a:rPr lang="en-US" sz="1200" dirty="0"/>
              <a:t>Annual tax return for US corporation (Form 1120) </a:t>
            </a:r>
            <a:r>
              <a:rPr lang="zh-CN" altLang="en-US" sz="900" dirty="0"/>
              <a:t>美国公司的年度纳税申请</a:t>
            </a:r>
            <a:r>
              <a:rPr lang="zh-CN" altLang="en-US" sz="900" dirty="0" smtClean="0"/>
              <a:t>表 （</a:t>
            </a:r>
            <a:r>
              <a:rPr lang="en-US" altLang="zh-CN" sz="900" dirty="0" smtClean="0"/>
              <a:t>1120</a:t>
            </a:r>
            <a:r>
              <a:rPr lang="zh-CN" altLang="en-US" sz="900" dirty="0" smtClean="0"/>
              <a:t>表格）</a:t>
            </a:r>
            <a:endParaRPr lang="en-US" sz="900" dirty="0"/>
          </a:p>
          <a:p>
            <a:pPr lvl="1"/>
            <a:r>
              <a:rPr lang="en-US" sz="1200" dirty="0"/>
              <a:t>Dividend to shareholder subject to withholding tax </a:t>
            </a:r>
            <a:r>
              <a:rPr lang="zh-CN" altLang="en-US" sz="900" dirty="0"/>
              <a:t>股</a:t>
            </a:r>
            <a:r>
              <a:rPr lang="zh-CN" altLang="en-US" sz="900" dirty="0" smtClean="0"/>
              <a:t>东股息须预提税金</a:t>
            </a:r>
            <a:endParaRPr lang="en-US" sz="900" dirty="0"/>
          </a:p>
          <a:p>
            <a:pPr lvl="1"/>
            <a:r>
              <a:rPr lang="en-US" sz="1200" dirty="0"/>
              <a:t>Double taxation to foreign shareholder </a:t>
            </a:r>
            <a:r>
              <a:rPr lang="zh-CN" altLang="en-US" sz="900" dirty="0"/>
              <a:t>对外国股东实行双重征税</a:t>
            </a:r>
            <a:endParaRPr lang="en-US" sz="900" dirty="0"/>
          </a:p>
          <a:p>
            <a:pPr marL="457200" lvl="1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800" u="sng" dirty="0" smtClean="0"/>
              <a:t>Sale </a:t>
            </a:r>
            <a:r>
              <a:rPr lang="zh-CN" altLang="en-US" sz="1600" u="sng" dirty="0"/>
              <a:t>出</a:t>
            </a:r>
            <a:r>
              <a:rPr lang="zh-CN" altLang="en-US" sz="1600" u="sng" dirty="0" smtClean="0"/>
              <a:t>售</a:t>
            </a:r>
            <a:endParaRPr lang="en-US" sz="1800" u="sng" dirty="0"/>
          </a:p>
          <a:p>
            <a:pPr lvl="1">
              <a:lnSpc>
                <a:spcPct val="120000"/>
              </a:lnSpc>
            </a:pPr>
            <a:r>
              <a:rPr lang="en-US" sz="1200" dirty="0"/>
              <a:t>No FIRPTA withholding on sale of property by corporation, there may be FIRPTA withholding on sale of corporation </a:t>
            </a:r>
            <a:r>
              <a:rPr lang="en-US" sz="1200" dirty="0" smtClean="0"/>
              <a:t>stocks </a:t>
            </a:r>
            <a:r>
              <a:rPr lang="zh-CN" altLang="en-US" sz="900" dirty="0" smtClean="0"/>
              <a:t>出</a:t>
            </a:r>
            <a:r>
              <a:rPr lang="zh-CN" altLang="en-US" sz="900" dirty="0"/>
              <a:t>售公司财产</a:t>
            </a:r>
            <a:r>
              <a:rPr lang="zh-CN" altLang="en-US" sz="900" dirty="0" smtClean="0"/>
              <a:t>没</a:t>
            </a:r>
            <a:r>
              <a:rPr lang="zh-CN" altLang="en-US" sz="900" dirty="0"/>
              <a:t>有</a:t>
            </a:r>
            <a:r>
              <a:rPr lang="en-US" altLang="zh-CN" sz="900" dirty="0" smtClean="0"/>
              <a:t>FIRPTA</a:t>
            </a:r>
            <a:r>
              <a:rPr lang="zh-CN" altLang="en-US" sz="900" dirty="0" smtClean="0"/>
              <a:t>预提税金，出售公司股票可</a:t>
            </a:r>
            <a:r>
              <a:rPr lang="zh-CN" altLang="en-US" sz="900" dirty="0"/>
              <a:t>能会</a:t>
            </a:r>
            <a:r>
              <a:rPr lang="zh-CN" altLang="en-US" sz="900" dirty="0"/>
              <a:t>有根据外国人投资房地产税法案</a:t>
            </a:r>
            <a:r>
              <a:rPr lang="zh-CN" altLang="en-US" sz="900" dirty="0" smtClean="0"/>
              <a:t>预</a:t>
            </a:r>
            <a:r>
              <a:rPr lang="zh-CN" altLang="en-US" sz="900" dirty="0" smtClean="0"/>
              <a:t>预</a:t>
            </a:r>
            <a:r>
              <a:rPr lang="zh-CN" altLang="en-US" sz="900" dirty="0" smtClean="0"/>
              <a:t>提税金</a:t>
            </a:r>
            <a:endParaRPr lang="en-US" sz="900" dirty="0"/>
          </a:p>
          <a:p>
            <a:pPr lvl="1"/>
            <a:r>
              <a:rPr lang="en-US" sz="1200" dirty="0">
                <a:solidFill>
                  <a:srgbClr val="FF0000"/>
                </a:solidFill>
              </a:rPr>
              <a:t>Gain on sale taxable at 21% </a:t>
            </a:r>
            <a:r>
              <a:rPr lang="zh-CN" altLang="en-US" sz="900" dirty="0" smtClean="0">
                <a:solidFill>
                  <a:srgbClr val="FF0000"/>
                </a:solidFill>
              </a:rPr>
              <a:t>销售获利按</a:t>
            </a:r>
            <a:r>
              <a:rPr lang="en-US" altLang="zh-CN" sz="900" dirty="0" smtClean="0">
                <a:solidFill>
                  <a:srgbClr val="FF0000"/>
                </a:solidFill>
              </a:rPr>
              <a:t>21% </a:t>
            </a:r>
            <a:r>
              <a:rPr lang="zh-CN" altLang="en-US" sz="900" dirty="0" smtClean="0">
                <a:solidFill>
                  <a:srgbClr val="FF0000"/>
                </a:solidFill>
              </a:rPr>
              <a:t>征税</a:t>
            </a:r>
            <a:endParaRPr lang="en-US" sz="900" dirty="0">
              <a:solidFill>
                <a:srgbClr val="FF0000"/>
              </a:solidFill>
            </a:endParaRPr>
          </a:p>
          <a:p>
            <a:pPr lvl="1"/>
            <a:endParaRPr lang="en-US" sz="1200" dirty="0"/>
          </a:p>
          <a:p>
            <a:pPr marL="0" indent="0">
              <a:buNone/>
            </a:pPr>
            <a:r>
              <a:rPr lang="en-US" sz="1800" u="sng" dirty="0" smtClean="0"/>
              <a:t>Gift / Estate Tax </a:t>
            </a:r>
            <a:r>
              <a:rPr lang="zh-CN" altLang="en-US" sz="1800" u="sng" dirty="0" smtClean="0"/>
              <a:t>赠与</a:t>
            </a:r>
            <a:r>
              <a:rPr lang="en-US" altLang="zh-CN" sz="1800" u="sng" dirty="0" smtClean="0"/>
              <a:t>/ </a:t>
            </a:r>
            <a:r>
              <a:rPr lang="zh-CN" altLang="en-US" sz="1800" u="sng" dirty="0" smtClean="0"/>
              <a:t>遗产税</a:t>
            </a:r>
            <a:endParaRPr lang="en-US" sz="1800" u="sng" dirty="0" smtClean="0"/>
          </a:p>
          <a:p>
            <a:pPr lvl="1"/>
            <a:r>
              <a:rPr lang="en-US" sz="1200" dirty="0" smtClean="0"/>
              <a:t>Applies </a:t>
            </a:r>
            <a:r>
              <a:rPr lang="en-US" sz="1200" dirty="0"/>
              <a:t>at 40% </a:t>
            </a:r>
            <a:r>
              <a:rPr lang="zh-CN" altLang="en-US" sz="900" dirty="0"/>
              <a:t>适用于</a:t>
            </a:r>
            <a:r>
              <a:rPr lang="en-US" altLang="zh-CN" sz="900" dirty="0"/>
              <a:t>40%</a:t>
            </a:r>
            <a:endParaRPr lang="en-US" sz="900" dirty="0"/>
          </a:p>
          <a:p>
            <a:pPr lvl="1"/>
            <a:endParaRPr lang="en-US" sz="1200" dirty="0"/>
          </a:p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219200" y="1935799"/>
            <a:ext cx="1600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Foreign Individual</a:t>
            </a:r>
          </a:p>
          <a:p>
            <a:pPr algn="ctr"/>
            <a:r>
              <a:rPr lang="zh-CN" altLang="en-US" sz="1400" dirty="0"/>
              <a:t>外国个人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181100" y="4876643"/>
            <a:ext cx="1676400" cy="1295400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US Real </a:t>
            </a:r>
            <a:r>
              <a:rPr lang="en-US" dirty="0" smtClean="0">
                <a:solidFill>
                  <a:schemeClr val="tx1"/>
                </a:solidFill>
              </a:rPr>
              <a:t>Estate</a:t>
            </a:r>
          </a:p>
          <a:p>
            <a:pPr algn="ctr"/>
            <a:r>
              <a:rPr lang="zh-CN" altLang="en-US" sz="1400" dirty="0">
                <a:solidFill>
                  <a:schemeClr val="tx1"/>
                </a:solidFill>
              </a:rPr>
              <a:t>美</a:t>
            </a:r>
            <a:r>
              <a:rPr lang="zh-CN" altLang="en-US" sz="1400" dirty="0" smtClean="0">
                <a:solidFill>
                  <a:schemeClr val="tx1"/>
                </a:solidFill>
              </a:rPr>
              <a:t>国房地产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>
            <a:stCxn id="9" idx="4"/>
            <a:endCxn id="10" idx="0"/>
          </p:cNvCxnSpPr>
          <p:nvPr/>
        </p:nvCxnSpPr>
        <p:spPr>
          <a:xfrm>
            <a:off x="2019300" y="2773999"/>
            <a:ext cx="0" cy="2102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181100" y="3330021"/>
            <a:ext cx="1676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US </a:t>
            </a:r>
            <a:r>
              <a:rPr lang="en-US" dirty="0" smtClean="0"/>
              <a:t>Corporation</a:t>
            </a:r>
          </a:p>
          <a:p>
            <a:pPr algn="ctr"/>
            <a:r>
              <a:rPr lang="zh-CN" altLang="en-US" sz="1400" dirty="0"/>
              <a:t>美</a:t>
            </a:r>
            <a:r>
              <a:rPr lang="zh-CN" altLang="en-US" sz="1400" dirty="0" smtClean="0"/>
              <a:t>国公司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2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95A9B9"/>
      </a:accent1>
      <a:accent2>
        <a:srgbClr val="002060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413</TotalTime>
  <Words>2267</Words>
  <Application>Microsoft Office PowerPoint</Application>
  <PresentationFormat>Letter Paper (8.5x11 in)</PresentationFormat>
  <Paragraphs>258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宋体</vt:lpstr>
      <vt:lpstr>Calibri</vt:lpstr>
      <vt:lpstr>Calibri Light</vt:lpstr>
      <vt:lpstr>Wingdings</vt:lpstr>
      <vt:lpstr>Retrospect</vt:lpstr>
      <vt:lpstr>Foreign Real Estate Investment under TCJA 在减税和就业方案生效后的外国人在美国房地产投资</vt:lpstr>
      <vt:lpstr>Moses Man M Squared Tax PLLC</vt:lpstr>
      <vt:lpstr>New Tax Rates for Single Individuals 单身个人的新税率</vt:lpstr>
      <vt:lpstr>New Tax Rates - Married Filing Jointly  夫妻合并申报的新税率</vt:lpstr>
      <vt:lpstr>US Real Estate Holding Structures 美国房地产控股结构</vt:lpstr>
      <vt:lpstr>Things to consider 需要考虑的事项</vt:lpstr>
      <vt:lpstr>Direct Investment 直接投资</vt:lpstr>
      <vt:lpstr>US LLC 美国有限责任公司</vt:lpstr>
      <vt:lpstr>US Corporation 美国公司</vt:lpstr>
      <vt:lpstr>Foreign Corporation 外国公司</vt:lpstr>
      <vt:lpstr>Double Layer Structure 双层结构</vt:lpstr>
      <vt:lpstr>Foreign Partnership Structure 外国合伙人结构</vt:lpstr>
      <vt:lpstr>Common International Tax Compliance 国际税务合规中普遍适用表格</vt:lpstr>
      <vt:lpstr>M Squared Tax – One Fee Approach 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Moses Man</dc:creator>
  <cp:lastModifiedBy>Alex.Cai</cp:lastModifiedBy>
  <cp:revision>105</cp:revision>
  <dcterms:created xsi:type="dcterms:W3CDTF">2017-09-29T18:11:00Z</dcterms:created>
  <dcterms:modified xsi:type="dcterms:W3CDTF">2018-03-20T18:02:54Z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1033-10.2.0.5996</vt:lpwstr>
  </property>
</Properties>
</file>